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4"/>
  </p:notesMasterIdLst>
  <p:sldIdLst>
    <p:sldId id="256" r:id="rId2"/>
    <p:sldId id="261" r:id="rId3"/>
    <p:sldId id="259" r:id="rId4"/>
    <p:sldId id="262" r:id="rId5"/>
    <p:sldId id="269" r:id="rId6"/>
    <p:sldId id="270" r:id="rId7"/>
    <p:sldId id="264" r:id="rId8"/>
    <p:sldId id="263" r:id="rId9"/>
    <p:sldId id="278" r:id="rId10"/>
    <p:sldId id="287" r:id="rId11"/>
    <p:sldId id="291" r:id="rId12"/>
    <p:sldId id="268" r:id="rId13"/>
    <p:sldId id="274" r:id="rId14"/>
    <p:sldId id="275" r:id="rId15"/>
    <p:sldId id="288" r:id="rId16"/>
    <p:sldId id="283" r:id="rId17"/>
    <p:sldId id="284" r:id="rId18"/>
    <p:sldId id="280" r:id="rId19"/>
    <p:sldId id="285" r:id="rId20"/>
    <p:sldId id="281" r:id="rId21"/>
    <p:sldId id="282" r:id="rId22"/>
    <p:sldId id="290" r:id="rId23"/>
  </p:sldIdLst>
  <p:sldSz cx="9144000" cy="5143500" type="screen16x9"/>
  <p:notesSz cx="6858000" cy="9144000"/>
  <p:embeddedFontLst>
    <p:embeddedFont>
      <p:font typeface="Open Sans" panose="020B0606030504020204" pitchFamily="34" charset="0"/>
      <p:regular r:id="rId25"/>
      <p:bold r:id="rId26"/>
      <p:italic r:id="rId27"/>
      <p:boldItalic r:id="rId28"/>
    </p:embeddedFont>
    <p:embeddedFont>
      <p:font typeface="Trebuchet MS" panose="020B0603020202020204" pitchFamily="34" charset="0"/>
      <p:regular r:id="rId29"/>
      <p:bold r:id="rId30"/>
      <p:italic r:id="rId31"/>
      <p:boldItalic r:id="rId32"/>
    </p:embeddedFont>
    <p:embeddedFont>
      <p:font typeface="Wingdings 3" panose="05040102010807070707" pitchFamily="18" charset="2"/>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91488-CA7D-1D67-F018-A10E87FC4724}" v="497" dt="2024-12-03T23:53:09.117"/>
    <p1510:client id="{8CD2D65F-F082-449F-826A-A2341E21C750}" v="174" dt="2024-12-04T19:12:50.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682" autoAdjust="0"/>
  </p:normalViewPr>
  <p:slideViewPr>
    <p:cSldViewPr snapToGrid="0">
      <p:cViewPr varScale="1">
        <p:scale>
          <a:sx n="81" d="100"/>
          <a:sy n="81" d="100"/>
        </p:scale>
        <p:origin x="248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C5BDE-237E-4861-B601-1BD7DF6FE294}"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en-US"/>
        </a:p>
      </dgm:t>
    </dgm:pt>
    <dgm:pt modelId="{95CB5189-7500-48FC-AC46-9D23845EB50E}">
      <dgm:prSet/>
      <dgm:spPr/>
      <dgm:t>
        <a:bodyPr/>
        <a:lstStyle/>
        <a:p>
          <a:r>
            <a:rPr lang="en-US"/>
            <a:t>Easy access</a:t>
          </a:r>
        </a:p>
      </dgm:t>
    </dgm:pt>
    <dgm:pt modelId="{FB07F30C-536E-4D9A-BF2F-8E8419184EC0}" type="parTrans" cxnId="{E21FA35D-001A-46B3-81B7-5177D9833625}">
      <dgm:prSet/>
      <dgm:spPr/>
      <dgm:t>
        <a:bodyPr/>
        <a:lstStyle/>
        <a:p>
          <a:endParaRPr lang="en-US"/>
        </a:p>
      </dgm:t>
    </dgm:pt>
    <dgm:pt modelId="{36918D3D-D361-4E34-AA8B-DF4CFFD8F779}" type="sibTrans" cxnId="{E21FA35D-001A-46B3-81B7-5177D9833625}">
      <dgm:prSet/>
      <dgm:spPr/>
      <dgm:t>
        <a:bodyPr/>
        <a:lstStyle/>
        <a:p>
          <a:endParaRPr lang="en-US"/>
        </a:p>
      </dgm:t>
    </dgm:pt>
    <dgm:pt modelId="{FE6239AB-5153-4956-8020-1183030F59B2}">
      <dgm:prSet/>
      <dgm:spPr/>
      <dgm:t>
        <a:bodyPr/>
        <a:lstStyle/>
        <a:p>
          <a:r>
            <a:rPr lang="en-US"/>
            <a:t>Free</a:t>
          </a:r>
        </a:p>
      </dgm:t>
    </dgm:pt>
    <dgm:pt modelId="{E9F52FF0-A92C-4D75-B6AE-AA416366CBCC}" type="parTrans" cxnId="{2B207D90-CFCC-44FD-8F9A-B9D916B816B9}">
      <dgm:prSet/>
      <dgm:spPr/>
      <dgm:t>
        <a:bodyPr/>
        <a:lstStyle/>
        <a:p>
          <a:endParaRPr lang="en-US"/>
        </a:p>
      </dgm:t>
    </dgm:pt>
    <dgm:pt modelId="{7E48540B-6ED3-453F-B641-AEEEAAE017EF}" type="sibTrans" cxnId="{2B207D90-CFCC-44FD-8F9A-B9D916B816B9}">
      <dgm:prSet/>
      <dgm:spPr/>
      <dgm:t>
        <a:bodyPr/>
        <a:lstStyle/>
        <a:p>
          <a:endParaRPr lang="en-US"/>
        </a:p>
      </dgm:t>
    </dgm:pt>
    <dgm:pt modelId="{72DB8F8A-7C0C-4DB8-916F-38A9B8D8CACF}">
      <dgm:prSet/>
      <dgm:spPr/>
      <dgm:t>
        <a:bodyPr/>
        <a:lstStyle/>
        <a:p>
          <a:r>
            <a:rPr lang="en-US"/>
            <a:t>Flexibility</a:t>
          </a:r>
        </a:p>
      </dgm:t>
    </dgm:pt>
    <dgm:pt modelId="{C67FC76E-3FD4-49D0-9A4D-9B6F59E0C5CB}" type="parTrans" cxnId="{6B88F195-FD44-4872-962F-BBC219E3BB56}">
      <dgm:prSet/>
      <dgm:spPr/>
      <dgm:t>
        <a:bodyPr/>
        <a:lstStyle/>
        <a:p>
          <a:endParaRPr lang="en-US"/>
        </a:p>
      </dgm:t>
    </dgm:pt>
    <dgm:pt modelId="{7156544E-5338-43FA-9F97-72736E7A1BC1}" type="sibTrans" cxnId="{6B88F195-FD44-4872-962F-BBC219E3BB56}">
      <dgm:prSet/>
      <dgm:spPr/>
      <dgm:t>
        <a:bodyPr/>
        <a:lstStyle/>
        <a:p>
          <a:endParaRPr lang="en-US"/>
        </a:p>
      </dgm:t>
    </dgm:pt>
    <dgm:pt modelId="{5A991812-FD70-45FC-A548-042C42008A25}">
      <dgm:prSet/>
      <dgm:spPr/>
      <dgm:t>
        <a:bodyPr/>
        <a:lstStyle/>
        <a:p>
          <a:r>
            <a:rPr lang="en-US"/>
            <a:t>Reach </a:t>
          </a:r>
        </a:p>
      </dgm:t>
    </dgm:pt>
    <dgm:pt modelId="{55A5B7F3-D793-45B7-BCEC-3515BA0D515F}" type="parTrans" cxnId="{A0B27860-0689-4610-9D2B-5AE57A5104F8}">
      <dgm:prSet/>
      <dgm:spPr/>
      <dgm:t>
        <a:bodyPr/>
        <a:lstStyle/>
        <a:p>
          <a:endParaRPr lang="en-US"/>
        </a:p>
      </dgm:t>
    </dgm:pt>
    <dgm:pt modelId="{B8671A80-C803-43C0-BD4D-F45C96B027D5}" type="sibTrans" cxnId="{A0B27860-0689-4610-9D2B-5AE57A5104F8}">
      <dgm:prSet/>
      <dgm:spPr/>
      <dgm:t>
        <a:bodyPr/>
        <a:lstStyle/>
        <a:p>
          <a:endParaRPr lang="en-US"/>
        </a:p>
      </dgm:t>
    </dgm:pt>
    <dgm:pt modelId="{26FEEDAD-01E2-40FF-9B5D-2F78807C143B}">
      <dgm:prSet/>
      <dgm:spPr/>
      <dgm:t>
        <a:bodyPr/>
        <a:lstStyle/>
        <a:p>
          <a:r>
            <a:rPr lang="en-US"/>
            <a:t>Language</a:t>
          </a:r>
        </a:p>
      </dgm:t>
    </dgm:pt>
    <dgm:pt modelId="{B6B0C91E-EFF8-40B8-AA33-E72E3A8842E2}" type="parTrans" cxnId="{420326C9-4469-4521-B95E-281D100243C2}">
      <dgm:prSet/>
      <dgm:spPr/>
      <dgm:t>
        <a:bodyPr/>
        <a:lstStyle/>
        <a:p>
          <a:endParaRPr lang="en-US"/>
        </a:p>
      </dgm:t>
    </dgm:pt>
    <dgm:pt modelId="{C95DB310-A2CB-4EDB-8569-560EB5DE8955}" type="sibTrans" cxnId="{420326C9-4469-4521-B95E-281D100243C2}">
      <dgm:prSet/>
      <dgm:spPr/>
      <dgm:t>
        <a:bodyPr/>
        <a:lstStyle/>
        <a:p>
          <a:endParaRPr lang="en-US"/>
        </a:p>
      </dgm:t>
    </dgm:pt>
    <dgm:pt modelId="{31F1CB1C-C048-45BB-A76F-B02FF82E108B}">
      <dgm:prSet/>
      <dgm:spPr/>
      <dgm:t>
        <a:bodyPr/>
        <a:lstStyle/>
        <a:p>
          <a:r>
            <a:rPr lang="en-US"/>
            <a:t>Literacy levels </a:t>
          </a:r>
        </a:p>
      </dgm:t>
    </dgm:pt>
    <dgm:pt modelId="{5B5379B4-3F0E-41FF-887F-60401BB10FB1}" type="parTrans" cxnId="{C50C3AB3-5183-46ED-945A-B3F042EDC362}">
      <dgm:prSet/>
      <dgm:spPr/>
      <dgm:t>
        <a:bodyPr/>
        <a:lstStyle/>
        <a:p>
          <a:endParaRPr lang="en-US"/>
        </a:p>
      </dgm:t>
    </dgm:pt>
    <dgm:pt modelId="{F0C9BC7C-C0BF-46DF-8D16-71C28F890CF2}" type="sibTrans" cxnId="{C50C3AB3-5183-46ED-945A-B3F042EDC362}">
      <dgm:prSet/>
      <dgm:spPr/>
      <dgm:t>
        <a:bodyPr/>
        <a:lstStyle/>
        <a:p>
          <a:endParaRPr lang="en-US"/>
        </a:p>
      </dgm:t>
    </dgm:pt>
    <dgm:pt modelId="{417CB439-6AD0-4BC5-ABB0-CC6F3B170FC5}">
      <dgm:prSet/>
      <dgm:spPr/>
      <dgm:t>
        <a:bodyPr/>
        <a:lstStyle/>
        <a:p>
          <a:r>
            <a:rPr lang="en-US"/>
            <a:t>Community feedback  </a:t>
          </a:r>
        </a:p>
      </dgm:t>
    </dgm:pt>
    <dgm:pt modelId="{864179EC-DD0F-41FC-A0EB-BAD902650139}" type="parTrans" cxnId="{CFE90873-AAE7-4C86-86E0-2548C744B53F}">
      <dgm:prSet/>
      <dgm:spPr/>
      <dgm:t>
        <a:bodyPr/>
        <a:lstStyle/>
        <a:p>
          <a:endParaRPr lang="en-US"/>
        </a:p>
      </dgm:t>
    </dgm:pt>
    <dgm:pt modelId="{8A3AC3A1-BC1E-4739-BA01-DFB883802713}" type="sibTrans" cxnId="{CFE90873-AAE7-4C86-86E0-2548C744B53F}">
      <dgm:prSet/>
      <dgm:spPr/>
      <dgm:t>
        <a:bodyPr/>
        <a:lstStyle/>
        <a:p>
          <a:endParaRPr lang="en-US"/>
        </a:p>
      </dgm:t>
    </dgm:pt>
    <dgm:pt modelId="{8152BD6B-4F6A-46E8-94A2-F6E6AE010B27}" type="pres">
      <dgm:prSet presAssocID="{01BC5BDE-237E-4861-B601-1BD7DF6FE294}" presName="diagram" presStyleCnt="0">
        <dgm:presLayoutVars>
          <dgm:dir/>
          <dgm:resizeHandles val="exact"/>
        </dgm:presLayoutVars>
      </dgm:prSet>
      <dgm:spPr/>
    </dgm:pt>
    <dgm:pt modelId="{1E61C948-9727-402E-A2A4-57FE6A546CBE}" type="pres">
      <dgm:prSet presAssocID="{95CB5189-7500-48FC-AC46-9D23845EB50E}" presName="node" presStyleLbl="node1" presStyleIdx="0" presStyleCnt="7">
        <dgm:presLayoutVars>
          <dgm:bulletEnabled val="1"/>
        </dgm:presLayoutVars>
      </dgm:prSet>
      <dgm:spPr/>
    </dgm:pt>
    <dgm:pt modelId="{7B806064-797D-497A-9BBB-AC6FDCA2E3CC}" type="pres">
      <dgm:prSet presAssocID="{36918D3D-D361-4E34-AA8B-DF4CFFD8F779}" presName="sibTrans" presStyleCnt="0"/>
      <dgm:spPr/>
    </dgm:pt>
    <dgm:pt modelId="{CEB4D499-1FA1-453A-B9A3-C97A321E3EF1}" type="pres">
      <dgm:prSet presAssocID="{FE6239AB-5153-4956-8020-1183030F59B2}" presName="node" presStyleLbl="node1" presStyleIdx="1" presStyleCnt="7">
        <dgm:presLayoutVars>
          <dgm:bulletEnabled val="1"/>
        </dgm:presLayoutVars>
      </dgm:prSet>
      <dgm:spPr/>
    </dgm:pt>
    <dgm:pt modelId="{E3976A12-C664-4AA7-929F-72F36E0B81FC}" type="pres">
      <dgm:prSet presAssocID="{7E48540B-6ED3-453F-B641-AEEEAAE017EF}" presName="sibTrans" presStyleCnt="0"/>
      <dgm:spPr/>
    </dgm:pt>
    <dgm:pt modelId="{6419FBCE-63BC-4E51-87F8-8954651670FE}" type="pres">
      <dgm:prSet presAssocID="{72DB8F8A-7C0C-4DB8-916F-38A9B8D8CACF}" presName="node" presStyleLbl="node1" presStyleIdx="2" presStyleCnt="7">
        <dgm:presLayoutVars>
          <dgm:bulletEnabled val="1"/>
        </dgm:presLayoutVars>
      </dgm:prSet>
      <dgm:spPr/>
    </dgm:pt>
    <dgm:pt modelId="{06E2E8F5-459C-4C08-BB6E-9E2C6DAF4790}" type="pres">
      <dgm:prSet presAssocID="{7156544E-5338-43FA-9F97-72736E7A1BC1}" presName="sibTrans" presStyleCnt="0"/>
      <dgm:spPr/>
    </dgm:pt>
    <dgm:pt modelId="{76DCAFAA-EBC2-45AA-BB22-45B68FD7DADC}" type="pres">
      <dgm:prSet presAssocID="{5A991812-FD70-45FC-A548-042C42008A25}" presName="node" presStyleLbl="node1" presStyleIdx="3" presStyleCnt="7">
        <dgm:presLayoutVars>
          <dgm:bulletEnabled val="1"/>
        </dgm:presLayoutVars>
      </dgm:prSet>
      <dgm:spPr/>
    </dgm:pt>
    <dgm:pt modelId="{E210DCB8-229A-458F-95E3-4A936E8C3697}" type="pres">
      <dgm:prSet presAssocID="{B8671A80-C803-43C0-BD4D-F45C96B027D5}" presName="sibTrans" presStyleCnt="0"/>
      <dgm:spPr/>
    </dgm:pt>
    <dgm:pt modelId="{8BF09226-3704-4F83-960C-9C0BCF066554}" type="pres">
      <dgm:prSet presAssocID="{26FEEDAD-01E2-40FF-9B5D-2F78807C143B}" presName="node" presStyleLbl="node1" presStyleIdx="4" presStyleCnt="7">
        <dgm:presLayoutVars>
          <dgm:bulletEnabled val="1"/>
        </dgm:presLayoutVars>
      </dgm:prSet>
      <dgm:spPr/>
    </dgm:pt>
    <dgm:pt modelId="{F5B13294-477F-4612-90BA-67662E866705}" type="pres">
      <dgm:prSet presAssocID="{C95DB310-A2CB-4EDB-8569-560EB5DE8955}" presName="sibTrans" presStyleCnt="0"/>
      <dgm:spPr/>
    </dgm:pt>
    <dgm:pt modelId="{A378E635-F256-447C-A2D2-28DA4B5DDF7B}" type="pres">
      <dgm:prSet presAssocID="{31F1CB1C-C048-45BB-A76F-B02FF82E108B}" presName="node" presStyleLbl="node1" presStyleIdx="5" presStyleCnt="7">
        <dgm:presLayoutVars>
          <dgm:bulletEnabled val="1"/>
        </dgm:presLayoutVars>
      </dgm:prSet>
      <dgm:spPr/>
    </dgm:pt>
    <dgm:pt modelId="{3704E50E-5560-46A4-A41C-72AACD4142A5}" type="pres">
      <dgm:prSet presAssocID="{F0C9BC7C-C0BF-46DF-8D16-71C28F890CF2}" presName="sibTrans" presStyleCnt="0"/>
      <dgm:spPr/>
    </dgm:pt>
    <dgm:pt modelId="{67E06E93-C93F-4278-8197-D1F13F627C30}" type="pres">
      <dgm:prSet presAssocID="{417CB439-6AD0-4BC5-ABB0-CC6F3B170FC5}" presName="node" presStyleLbl="node1" presStyleIdx="6" presStyleCnt="7">
        <dgm:presLayoutVars>
          <dgm:bulletEnabled val="1"/>
        </dgm:presLayoutVars>
      </dgm:prSet>
      <dgm:spPr/>
    </dgm:pt>
  </dgm:ptLst>
  <dgm:cxnLst>
    <dgm:cxn modelId="{1F51775B-6F88-48EE-B3BC-D40AAE51FF17}" type="presOf" srcId="{5A991812-FD70-45FC-A548-042C42008A25}" destId="{76DCAFAA-EBC2-45AA-BB22-45B68FD7DADC}" srcOrd="0" destOrd="0" presId="urn:microsoft.com/office/officeart/2005/8/layout/default"/>
    <dgm:cxn modelId="{E21FA35D-001A-46B3-81B7-5177D9833625}" srcId="{01BC5BDE-237E-4861-B601-1BD7DF6FE294}" destId="{95CB5189-7500-48FC-AC46-9D23845EB50E}" srcOrd="0" destOrd="0" parTransId="{FB07F30C-536E-4D9A-BF2F-8E8419184EC0}" sibTransId="{36918D3D-D361-4E34-AA8B-DF4CFFD8F779}"/>
    <dgm:cxn modelId="{A0B27860-0689-4610-9D2B-5AE57A5104F8}" srcId="{01BC5BDE-237E-4861-B601-1BD7DF6FE294}" destId="{5A991812-FD70-45FC-A548-042C42008A25}" srcOrd="3" destOrd="0" parTransId="{55A5B7F3-D793-45B7-BCEC-3515BA0D515F}" sibTransId="{B8671A80-C803-43C0-BD4D-F45C96B027D5}"/>
    <dgm:cxn modelId="{773FE06E-A6FC-4E79-8937-294FEBBEC9F0}" type="presOf" srcId="{417CB439-6AD0-4BC5-ABB0-CC6F3B170FC5}" destId="{67E06E93-C93F-4278-8197-D1F13F627C30}" srcOrd="0" destOrd="0" presId="urn:microsoft.com/office/officeart/2005/8/layout/default"/>
    <dgm:cxn modelId="{CFE90873-AAE7-4C86-86E0-2548C744B53F}" srcId="{01BC5BDE-237E-4861-B601-1BD7DF6FE294}" destId="{417CB439-6AD0-4BC5-ABB0-CC6F3B170FC5}" srcOrd="6" destOrd="0" parTransId="{864179EC-DD0F-41FC-A0EB-BAD902650139}" sibTransId="{8A3AC3A1-BC1E-4739-BA01-DFB883802713}"/>
    <dgm:cxn modelId="{DABFDE5A-46F7-422D-ADE5-9DBB6A705EC1}" type="presOf" srcId="{FE6239AB-5153-4956-8020-1183030F59B2}" destId="{CEB4D499-1FA1-453A-B9A3-C97A321E3EF1}" srcOrd="0" destOrd="0" presId="urn:microsoft.com/office/officeart/2005/8/layout/default"/>
    <dgm:cxn modelId="{2B207D90-CFCC-44FD-8F9A-B9D916B816B9}" srcId="{01BC5BDE-237E-4861-B601-1BD7DF6FE294}" destId="{FE6239AB-5153-4956-8020-1183030F59B2}" srcOrd="1" destOrd="0" parTransId="{E9F52FF0-A92C-4D75-B6AE-AA416366CBCC}" sibTransId="{7E48540B-6ED3-453F-B641-AEEEAAE017EF}"/>
    <dgm:cxn modelId="{6B88F195-FD44-4872-962F-BBC219E3BB56}" srcId="{01BC5BDE-237E-4861-B601-1BD7DF6FE294}" destId="{72DB8F8A-7C0C-4DB8-916F-38A9B8D8CACF}" srcOrd="2" destOrd="0" parTransId="{C67FC76E-3FD4-49D0-9A4D-9B6F59E0C5CB}" sibTransId="{7156544E-5338-43FA-9F97-72736E7A1BC1}"/>
    <dgm:cxn modelId="{06AE87A1-F6A1-4E94-842F-D82E8374BAF9}" type="presOf" srcId="{95CB5189-7500-48FC-AC46-9D23845EB50E}" destId="{1E61C948-9727-402E-A2A4-57FE6A546CBE}" srcOrd="0" destOrd="0" presId="urn:microsoft.com/office/officeart/2005/8/layout/default"/>
    <dgm:cxn modelId="{C50C3AB3-5183-46ED-945A-B3F042EDC362}" srcId="{01BC5BDE-237E-4861-B601-1BD7DF6FE294}" destId="{31F1CB1C-C048-45BB-A76F-B02FF82E108B}" srcOrd="5" destOrd="0" parTransId="{5B5379B4-3F0E-41FF-887F-60401BB10FB1}" sibTransId="{F0C9BC7C-C0BF-46DF-8D16-71C28F890CF2}"/>
    <dgm:cxn modelId="{DA9732B6-0383-44F4-8A47-5B6E76288118}" type="presOf" srcId="{72DB8F8A-7C0C-4DB8-916F-38A9B8D8CACF}" destId="{6419FBCE-63BC-4E51-87F8-8954651670FE}" srcOrd="0" destOrd="0" presId="urn:microsoft.com/office/officeart/2005/8/layout/default"/>
    <dgm:cxn modelId="{D74B57BF-3EA5-4EBD-82EC-05727F14582B}" type="presOf" srcId="{26FEEDAD-01E2-40FF-9B5D-2F78807C143B}" destId="{8BF09226-3704-4F83-960C-9C0BCF066554}" srcOrd="0" destOrd="0" presId="urn:microsoft.com/office/officeart/2005/8/layout/default"/>
    <dgm:cxn modelId="{420326C9-4469-4521-B95E-281D100243C2}" srcId="{01BC5BDE-237E-4861-B601-1BD7DF6FE294}" destId="{26FEEDAD-01E2-40FF-9B5D-2F78807C143B}" srcOrd="4" destOrd="0" parTransId="{B6B0C91E-EFF8-40B8-AA33-E72E3A8842E2}" sibTransId="{C95DB310-A2CB-4EDB-8569-560EB5DE8955}"/>
    <dgm:cxn modelId="{5F4D65D0-0F07-497F-BED1-F4D6264CF774}" type="presOf" srcId="{31F1CB1C-C048-45BB-A76F-B02FF82E108B}" destId="{A378E635-F256-447C-A2D2-28DA4B5DDF7B}" srcOrd="0" destOrd="0" presId="urn:microsoft.com/office/officeart/2005/8/layout/default"/>
    <dgm:cxn modelId="{D9F066E5-391A-4659-B035-05CB51D8E2DA}" type="presOf" srcId="{01BC5BDE-237E-4861-B601-1BD7DF6FE294}" destId="{8152BD6B-4F6A-46E8-94A2-F6E6AE010B27}" srcOrd="0" destOrd="0" presId="urn:microsoft.com/office/officeart/2005/8/layout/default"/>
    <dgm:cxn modelId="{1BCC7821-B9E0-4404-B2BA-F7C304C867E5}" type="presParOf" srcId="{8152BD6B-4F6A-46E8-94A2-F6E6AE010B27}" destId="{1E61C948-9727-402E-A2A4-57FE6A546CBE}" srcOrd="0" destOrd="0" presId="urn:microsoft.com/office/officeart/2005/8/layout/default"/>
    <dgm:cxn modelId="{2B19360F-A91B-4585-8F56-A25D84D4D8F7}" type="presParOf" srcId="{8152BD6B-4F6A-46E8-94A2-F6E6AE010B27}" destId="{7B806064-797D-497A-9BBB-AC6FDCA2E3CC}" srcOrd="1" destOrd="0" presId="urn:microsoft.com/office/officeart/2005/8/layout/default"/>
    <dgm:cxn modelId="{6C9A179A-7FCF-4E29-BE29-A38AEE94CA01}" type="presParOf" srcId="{8152BD6B-4F6A-46E8-94A2-F6E6AE010B27}" destId="{CEB4D499-1FA1-453A-B9A3-C97A321E3EF1}" srcOrd="2" destOrd="0" presId="urn:microsoft.com/office/officeart/2005/8/layout/default"/>
    <dgm:cxn modelId="{A372BDA8-CFDD-41B2-A6C2-7360BE654739}" type="presParOf" srcId="{8152BD6B-4F6A-46E8-94A2-F6E6AE010B27}" destId="{E3976A12-C664-4AA7-929F-72F36E0B81FC}" srcOrd="3" destOrd="0" presId="urn:microsoft.com/office/officeart/2005/8/layout/default"/>
    <dgm:cxn modelId="{94375E5F-3EAE-40C3-8696-B75E84DA521A}" type="presParOf" srcId="{8152BD6B-4F6A-46E8-94A2-F6E6AE010B27}" destId="{6419FBCE-63BC-4E51-87F8-8954651670FE}" srcOrd="4" destOrd="0" presId="urn:microsoft.com/office/officeart/2005/8/layout/default"/>
    <dgm:cxn modelId="{A616DFC3-1AD4-46CE-A7C4-C3709025FBC3}" type="presParOf" srcId="{8152BD6B-4F6A-46E8-94A2-F6E6AE010B27}" destId="{06E2E8F5-459C-4C08-BB6E-9E2C6DAF4790}" srcOrd="5" destOrd="0" presId="urn:microsoft.com/office/officeart/2005/8/layout/default"/>
    <dgm:cxn modelId="{52CE903C-765C-4035-B92F-25A40F9B3A51}" type="presParOf" srcId="{8152BD6B-4F6A-46E8-94A2-F6E6AE010B27}" destId="{76DCAFAA-EBC2-45AA-BB22-45B68FD7DADC}" srcOrd="6" destOrd="0" presId="urn:microsoft.com/office/officeart/2005/8/layout/default"/>
    <dgm:cxn modelId="{80CA2D30-2A15-49D7-83C8-A0C7EFC4BF37}" type="presParOf" srcId="{8152BD6B-4F6A-46E8-94A2-F6E6AE010B27}" destId="{E210DCB8-229A-458F-95E3-4A936E8C3697}" srcOrd="7" destOrd="0" presId="urn:microsoft.com/office/officeart/2005/8/layout/default"/>
    <dgm:cxn modelId="{93466A0E-1F97-4F58-ABA9-D501E8973827}" type="presParOf" srcId="{8152BD6B-4F6A-46E8-94A2-F6E6AE010B27}" destId="{8BF09226-3704-4F83-960C-9C0BCF066554}" srcOrd="8" destOrd="0" presId="urn:microsoft.com/office/officeart/2005/8/layout/default"/>
    <dgm:cxn modelId="{E2A317F6-9910-41F6-A4F7-3256646BA94B}" type="presParOf" srcId="{8152BD6B-4F6A-46E8-94A2-F6E6AE010B27}" destId="{F5B13294-477F-4612-90BA-67662E866705}" srcOrd="9" destOrd="0" presId="urn:microsoft.com/office/officeart/2005/8/layout/default"/>
    <dgm:cxn modelId="{012298BE-5812-4921-AF44-2FEDEA8C4B61}" type="presParOf" srcId="{8152BD6B-4F6A-46E8-94A2-F6E6AE010B27}" destId="{A378E635-F256-447C-A2D2-28DA4B5DDF7B}" srcOrd="10" destOrd="0" presId="urn:microsoft.com/office/officeart/2005/8/layout/default"/>
    <dgm:cxn modelId="{705034AA-79AF-4311-B54D-7A24A9DAFFCF}" type="presParOf" srcId="{8152BD6B-4F6A-46E8-94A2-F6E6AE010B27}" destId="{3704E50E-5560-46A4-A41C-72AACD4142A5}" srcOrd="11" destOrd="0" presId="urn:microsoft.com/office/officeart/2005/8/layout/default"/>
    <dgm:cxn modelId="{56F65A4C-AF06-492B-9E48-356871F11791}" type="presParOf" srcId="{8152BD6B-4F6A-46E8-94A2-F6E6AE010B27}" destId="{67E06E93-C93F-4278-8197-D1F13F627C3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1C948-9727-402E-A2A4-57FE6A546CBE}">
      <dsp:nvSpPr>
        <dsp:cNvPr id="0" name=""/>
        <dsp:cNvSpPr/>
      </dsp:nvSpPr>
      <dsp:spPr>
        <a:xfrm>
          <a:off x="2113" y="445266"/>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Easy access</a:t>
          </a:r>
        </a:p>
      </dsp:txBody>
      <dsp:txXfrm>
        <a:off x="2113" y="445266"/>
        <a:ext cx="1676598" cy="1005959"/>
      </dsp:txXfrm>
    </dsp:sp>
    <dsp:sp modelId="{CEB4D499-1FA1-453A-B9A3-C97A321E3EF1}">
      <dsp:nvSpPr>
        <dsp:cNvPr id="0" name=""/>
        <dsp:cNvSpPr/>
      </dsp:nvSpPr>
      <dsp:spPr>
        <a:xfrm>
          <a:off x="1846371" y="445266"/>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Free</a:t>
          </a:r>
        </a:p>
      </dsp:txBody>
      <dsp:txXfrm>
        <a:off x="1846371" y="445266"/>
        <a:ext cx="1676598" cy="1005959"/>
      </dsp:txXfrm>
    </dsp:sp>
    <dsp:sp modelId="{6419FBCE-63BC-4E51-87F8-8954651670FE}">
      <dsp:nvSpPr>
        <dsp:cNvPr id="0" name=""/>
        <dsp:cNvSpPr/>
      </dsp:nvSpPr>
      <dsp:spPr>
        <a:xfrm>
          <a:off x="3690629" y="445266"/>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Flexibility</a:t>
          </a:r>
        </a:p>
      </dsp:txBody>
      <dsp:txXfrm>
        <a:off x="3690629" y="445266"/>
        <a:ext cx="1676598" cy="1005959"/>
      </dsp:txXfrm>
    </dsp:sp>
    <dsp:sp modelId="{76DCAFAA-EBC2-45AA-BB22-45B68FD7DADC}">
      <dsp:nvSpPr>
        <dsp:cNvPr id="0" name=""/>
        <dsp:cNvSpPr/>
      </dsp:nvSpPr>
      <dsp:spPr>
        <a:xfrm>
          <a:off x="5534888" y="445266"/>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Reach </a:t>
          </a:r>
        </a:p>
      </dsp:txBody>
      <dsp:txXfrm>
        <a:off x="5534888" y="445266"/>
        <a:ext cx="1676598" cy="1005959"/>
      </dsp:txXfrm>
    </dsp:sp>
    <dsp:sp modelId="{8BF09226-3704-4F83-960C-9C0BCF066554}">
      <dsp:nvSpPr>
        <dsp:cNvPr id="0" name=""/>
        <dsp:cNvSpPr/>
      </dsp:nvSpPr>
      <dsp:spPr>
        <a:xfrm>
          <a:off x="924242" y="1618885"/>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Language</a:t>
          </a:r>
        </a:p>
      </dsp:txBody>
      <dsp:txXfrm>
        <a:off x="924242" y="1618885"/>
        <a:ext cx="1676598" cy="1005959"/>
      </dsp:txXfrm>
    </dsp:sp>
    <dsp:sp modelId="{A378E635-F256-447C-A2D2-28DA4B5DDF7B}">
      <dsp:nvSpPr>
        <dsp:cNvPr id="0" name=""/>
        <dsp:cNvSpPr/>
      </dsp:nvSpPr>
      <dsp:spPr>
        <a:xfrm>
          <a:off x="2768500" y="1618885"/>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Literacy levels </a:t>
          </a:r>
        </a:p>
      </dsp:txBody>
      <dsp:txXfrm>
        <a:off x="2768500" y="1618885"/>
        <a:ext cx="1676598" cy="1005959"/>
      </dsp:txXfrm>
    </dsp:sp>
    <dsp:sp modelId="{67E06E93-C93F-4278-8197-D1F13F627C30}">
      <dsp:nvSpPr>
        <dsp:cNvPr id="0" name=""/>
        <dsp:cNvSpPr/>
      </dsp:nvSpPr>
      <dsp:spPr>
        <a:xfrm>
          <a:off x="4612759" y="1618885"/>
          <a:ext cx="1676598" cy="1005959"/>
        </a:xfrm>
        <a:prstGeom prst="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Community feedback  </a:t>
          </a:r>
        </a:p>
      </dsp:txBody>
      <dsp:txXfrm>
        <a:off x="4612759" y="1618885"/>
        <a:ext cx="1676598" cy="10059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accomplish our goals, we started an opioids consortium with over 35 partners came together to support and provide guidance to the project  </a:t>
            </a:r>
          </a:p>
        </p:txBody>
      </p:sp>
      <p:sp>
        <p:nvSpPr>
          <p:cNvPr id="4" name="Slide Number Placeholder 3"/>
          <p:cNvSpPr>
            <a:spLocks noGrp="1"/>
          </p:cNvSpPr>
          <p:nvPr>
            <p:ph type="sldNum" sz="quarter" idx="5"/>
          </p:nvPr>
        </p:nvSpPr>
        <p:spPr/>
        <p:txBody>
          <a:bodyPr/>
          <a:lstStyle/>
          <a:p>
            <a:fld id="{F8DD37BC-3EE0-E743-82DC-E9C831465403}" type="slidenum">
              <a:rPr lang="en-US" smtClean="0"/>
              <a:t>10</a:t>
            </a:fld>
            <a:endParaRPr lang="en-US"/>
          </a:p>
        </p:txBody>
      </p:sp>
    </p:spTree>
    <p:extLst>
      <p:ext uri="{BB962C8B-B14F-4D97-AF65-F5344CB8AC3E}">
        <p14:creationId xmlns:p14="http://schemas.microsoft.com/office/powerpoint/2010/main" val="3214709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Radio campaign included </a:t>
            </a:r>
          </a:p>
          <a:p>
            <a:pPr lvl="1"/>
            <a:r>
              <a:rPr lang="en-US" sz="1800" dirty="0"/>
              <a:t>Produce one-hour public affairs programs</a:t>
            </a:r>
          </a:p>
          <a:p>
            <a:pPr lvl="1"/>
            <a:r>
              <a:rPr lang="en-US" sz="1800" dirty="0"/>
              <a:t>Develop informational capsules that pinpoint opioid misuse, awareness, treatment, and education for the community.</a:t>
            </a:r>
          </a:p>
          <a:p>
            <a:pPr lvl="1"/>
            <a:r>
              <a:rPr lang="en-US" sz="1800" dirty="0"/>
              <a:t>Produce a Radio </a:t>
            </a:r>
            <a:r>
              <a:rPr lang="en-US" sz="1800" dirty="0" err="1"/>
              <a:t>Novela</a:t>
            </a:r>
            <a:r>
              <a:rPr lang="en-US" sz="1800" dirty="0"/>
              <a:t> and air the radionovela</a:t>
            </a:r>
          </a:p>
          <a:p>
            <a:endParaRPr lang="en-US" dirty="0"/>
          </a:p>
        </p:txBody>
      </p:sp>
    </p:spTree>
    <p:extLst>
      <p:ext uri="{BB962C8B-B14F-4D97-AF65-F5344CB8AC3E}">
        <p14:creationId xmlns:p14="http://schemas.microsoft.com/office/powerpoint/2010/main" val="1644520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When we started </a:t>
            </a:r>
          </a:p>
          <a:p>
            <a:r>
              <a:rPr lang="en-US" sz="1800" dirty="0"/>
              <a:t>Hosted one conference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t>Covid hit had to </a:t>
            </a:r>
            <a:r>
              <a:rPr lang="en-US" sz="1800" dirty="0" err="1"/>
              <a:t>ajust</a:t>
            </a:r>
            <a:r>
              <a:rPr lang="en-US" sz="1800" dirty="0"/>
              <a:t> to host -Hosted webinars -</a:t>
            </a:r>
          </a:p>
          <a:p>
            <a:r>
              <a:rPr lang="en-US" sz="1800" dirty="0"/>
              <a:t>Started asocial media campaign</a:t>
            </a:r>
          </a:p>
          <a:p>
            <a:r>
              <a:rPr lang="en-US" sz="1800" dirty="0"/>
              <a:t>Drive through resource fairs</a:t>
            </a:r>
          </a:p>
          <a:p>
            <a:r>
              <a:rPr lang="en-US" sz="1800" dirty="0"/>
              <a:t>Develop 4 different presentations for parents </a:t>
            </a:r>
          </a:p>
          <a:p>
            <a:r>
              <a:rPr lang="en-US" sz="1800" dirty="0"/>
              <a:t>Partner with key people to host youth presentations  </a:t>
            </a:r>
          </a:p>
          <a:p>
            <a:pPr marL="257175" marR="0" lvl="2" indent="-257175"/>
            <a:r>
              <a:rPr lang="en-US" sz="1800" dirty="0"/>
              <a:t>Develop a </a:t>
            </a:r>
            <a:r>
              <a:rPr lang="en-US" sz="1800" dirty="0" err="1"/>
              <a:t>Fotonovela</a:t>
            </a:r>
            <a:endParaRPr lang="en-US" sz="180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DD37BC-3EE0-E743-82DC-E9C831465403}" type="slidenum">
              <a:rPr lang="en-US" smtClean="0"/>
              <a:t>12</a:t>
            </a:fld>
            <a:endParaRPr lang="en-US"/>
          </a:p>
        </p:txBody>
      </p:sp>
    </p:spTree>
    <p:extLst>
      <p:ext uri="{BB962C8B-B14F-4D97-AF65-F5344CB8AC3E}">
        <p14:creationId xmlns:p14="http://schemas.microsoft.com/office/powerpoint/2010/main" val="3426124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67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800" b="0" i="0" u="none" strike="noStrike" dirty="0">
                <a:solidFill>
                  <a:srgbClr val="000000"/>
                </a:solidFill>
                <a:effectLst/>
                <a:latin typeface="Calibri" panose="020F0502020204030204" pitchFamily="34" charset="0"/>
              </a:rPr>
              <a:t>We aim to produce easy-to-understand materials in Spanish and English. A lot of that can seem simple on the surface, but there's so much work that goes into the iterative process of reviewing and changing materials based on partner feedback.  Since the early days of the pandemic, our team meets frequently with community organizations, industry organizations, state agencies, and academics. Often, our partners are bilingual and bicultural. This work would be impossible without those special people. These partnerships are really, really important to us and to the process. When many of us were forced online, we built capacity through the co-development process.  </a:t>
            </a:r>
            <a:endParaRPr lang="en-US" b="0" dirty="0">
              <a:effectLst/>
            </a:endParaRPr>
          </a:p>
          <a:p>
            <a:pPr rtl="0"/>
            <a:br>
              <a:rPr lang="en-US" b="0" dirty="0">
                <a:effectLst/>
              </a:rPr>
            </a:br>
            <a:r>
              <a:rPr lang="en-US" sz="1800" b="0" i="0" u="none" strike="noStrike" dirty="0">
                <a:solidFill>
                  <a:srgbClr val="000000"/>
                </a:solidFill>
                <a:effectLst/>
                <a:latin typeface="Calibri" panose="020F0502020204030204" pitchFamily="34" charset="0"/>
              </a:rPr>
              <a:t>This process helps the outreach core stay focused on two key areas:</a:t>
            </a:r>
            <a:endParaRPr lang="en-US" b="0" dirty="0">
              <a:effectLst/>
            </a:endParaRPr>
          </a:p>
          <a:p>
            <a:pPr rtl="0"/>
            <a:br>
              <a:rPr lang="en-US" b="0" dirty="0">
                <a:effectLst/>
              </a:rPr>
            </a:br>
            <a:r>
              <a:rPr lang="en-US" sz="1800" b="0" i="0" u="none" strike="noStrike" dirty="0">
                <a:solidFill>
                  <a:srgbClr val="000000"/>
                </a:solidFill>
                <a:effectLst/>
                <a:latin typeface="Calibri" panose="020F0502020204030204" pitchFamily="34" charset="0"/>
              </a:rPr>
              <a:t>(1) returning research results with participants, partners, and the public; and </a:t>
            </a:r>
            <a:endParaRPr lang="en-US" b="0" dirty="0">
              <a:effectLst/>
            </a:endParaRPr>
          </a:p>
          <a:p>
            <a:pPr rtl="0"/>
            <a:r>
              <a:rPr lang="en-US" sz="1800" b="0" i="0" u="none" strike="noStrike" dirty="0">
                <a:solidFill>
                  <a:srgbClr val="000000"/>
                </a:solidFill>
                <a:effectLst/>
                <a:latin typeface="Calibri" panose="020F0502020204030204" pitchFamily="34" charset="0"/>
              </a:rPr>
              <a:t>(2) sustaining opportunities that empower organizations to adapt our safety and health resources for their own communities</a:t>
            </a:r>
            <a:endParaRPr lang="en-US" b="0" dirty="0">
              <a:effectLst/>
            </a:endParaRPr>
          </a:p>
          <a:p>
            <a:pPr rtl="0"/>
            <a:br>
              <a:rPr lang="en-US" b="0" dirty="0">
                <a:effectLst/>
              </a:rPr>
            </a:br>
            <a:r>
              <a:rPr lang="en-US" sz="1800" b="0" i="0" u="none" strike="noStrike" dirty="0">
                <a:solidFill>
                  <a:srgbClr val="000000"/>
                </a:solidFill>
                <a:effectLst/>
                <a:latin typeface="Calibri" panose="020F0502020204030204" pitchFamily="34" charset="0"/>
              </a:rPr>
              <a:t>We want to meet people where they are at and where this work is already being done. As an institution, we need to practice cultural humility and recognize that it is our work to amplify others' work.</a:t>
            </a:r>
            <a:endParaRPr lang="en-US" b="0" dirty="0">
              <a:effectLst/>
            </a:endParaRPr>
          </a:p>
          <a:p>
            <a:pPr rtl="0"/>
            <a:br>
              <a:rPr lang="en-US" b="0" dirty="0">
                <a:effectLst/>
              </a:rPr>
            </a:br>
            <a:r>
              <a:rPr lang="en-US" sz="1800" b="0" i="1" u="none" strike="noStrike" dirty="0">
                <a:solidFill>
                  <a:srgbClr val="000000"/>
                </a:solidFill>
                <a:effectLst/>
                <a:latin typeface="Calibri" panose="020F0502020204030204" pitchFamily="34" charset="0"/>
              </a:rPr>
              <a:t>- Communities members share topics where ag workers need information</a:t>
            </a:r>
            <a:endParaRPr lang="en-US" b="0" dirty="0">
              <a:effectLst/>
            </a:endParaRPr>
          </a:p>
          <a:p>
            <a:pPr rtl="0"/>
            <a:r>
              <a:rPr lang="en-US" sz="1800" b="0" i="1" u="none" strike="noStrike" dirty="0">
                <a:solidFill>
                  <a:srgbClr val="000000"/>
                </a:solidFill>
                <a:effectLst/>
                <a:latin typeface="Calibri" panose="020F0502020204030204" pitchFamily="34" charset="0"/>
              </a:rPr>
              <a:t>- Work together to communicate health and safety information</a:t>
            </a:r>
            <a:endParaRPr lang="en-US" b="0" dirty="0">
              <a:effectLst/>
            </a:endParaRPr>
          </a:p>
          <a:p>
            <a:pPr rtl="0"/>
            <a:r>
              <a:rPr lang="en-US" sz="1800" b="0" i="1" u="none" strike="noStrike" dirty="0">
                <a:solidFill>
                  <a:srgbClr val="000000"/>
                </a:solidFill>
                <a:effectLst/>
                <a:latin typeface="Calibri" panose="020F0502020204030204" pitchFamily="34" charset="0"/>
              </a:rPr>
              <a:t>- We share messages technical reviews </a:t>
            </a:r>
            <a:endParaRPr lang="en-US" b="0" dirty="0">
              <a:effectLst/>
            </a:endParaRPr>
          </a:p>
          <a:p>
            <a:pPr rtl="0"/>
            <a:r>
              <a:rPr lang="en-US" sz="1800" b="0" i="1" u="none" strike="noStrike" dirty="0">
                <a:solidFill>
                  <a:srgbClr val="000000"/>
                </a:solidFill>
                <a:effectLst/>
                <a:latin typeface="Calibri" panose="020F0502020204030204" pitchFamily="34" charset="0"/>
              </a:rPr>
              <a:t>- Develop multi-media message</a:t>
            </a:r>
            <a:endParaRPr lang="en-US" b="0" dirty="0">
              <a:effectLst/>
            </a:endParaRPr>
          </a:p>
          <a:p>
            <a:pPr rtl="0"/>
            <a:r>
              <a:rPr lang="en-US" sz="1800" b="0" i="1" u="none" strike="noStrike" dirty="0">
                <a:solidFill>
                  <a:srgbClr val="000000"/>
                </a:solidFill>
                <a:effectLst/>
                <a:latin typeface="Calibri" panose="020F0502020204030204" pitchFamily="34" charset="0"/>
              </a:rPr>
              <a:t>- Final review from partners</a:t>
            </a:r>
            <a:endParaRPr lang="en-US" b="0" dirty="0">
              <a:effectLst/>
            </a:endParaRPr>
          </a:p>
          <a:p>
            <a:pPr rtl="0"/>
            <a:r>
              <a:rPr lang="en-US" sz="1800" b="0" i="1" u="none" strike="noStrike" dirty="0">
                <a:solidFill>
                  <a:srgbClr val="000000"/>
                </a:solidFill>
                <a:effectLst/>
                <a:latin typeface="Calibri" panose="020F0502020204030204" pitchFamily="34" charset="0"/>
              </a:rPr>
              <a:t>- All partners leverage their channels and contacts to distribute this information to workers. </a:t>
            </a:r>
            <a:endParaRPr lang="en-US" b="0" dirty="0">
              <a:effectLst/>
            </a:endParaRPr>
          </a:p>
          <a:p>
            <a:pPr rtl="0"/>
            <a:br>
              <a:rPr lang="en-US" b="0" dirty="0">
                <a:effectLst/>
              </a:rPr>
            </a:br>
            <a:r>
              <a:rPr lang="en-US" sz="1800" b="0" i="1" u="none" strike="noStrike" dirty="0">
                <a:solidFill>
                  <a:srgbClr val="000000"/>
                </a:solidFill>
                <a:effectLst/>
                <a:latin typeface="Calibri" panose="020F0502020204030204" pitchFamily="34" charset="0"/>
              </a:rPr>
              <a:t>In total, about 25 products have been co-developed using this the process shown here. Main audiences were workers and employers. </a:t>
            </a:r>
            <a:endParaRPr lang="en-US" b="0" dirty="0">
              <a:effectLst/>
            </a:endParaRPr>
          </a:p>
          <a:p>
            <a:pPr rtl="0"/>
            <a:r>
              <a:rPr lang="en-US" sz="1800" b="0" i="1" u="none" strike="noStrike" dirty="0">
                <a:solidFill>
                  <a:srgbClr val="000000"/>
                </a:solidFill>
                <a:effectLst/>
                <a:latin typeface="Calibri" panose="020F0502020204030204" pitchFamily="34" charset="0"/>
              </a:rPr>
              <a:t>Give overview </a:t>
            </a:r>
            <a:r>
              <a:rPr lang="en-US" sz="1800" b="0" i="1" u="none" strike="noStrike" dirty="0" err="1">
                <a:solidFill>
                  <a:srgbClr val="000000"/>
                </a:solidFill>
                <a:effectLst/>
                <a:latin typeface="Calibri" panose="020F0502020204030204" pitchFamily="34" charset="0"/>
              </a:rPr>
              <a:t>sarah</a:t>
            </a:r>
            <a:r>
              <a:rPr lang="en-US" sz="1800" b="0" i="1" u="none" strike="noStrike" dirty="0">
                <a:solidFill>
                  <a:srgbClr val="000000"/>
                </a:solidFill>
                <a:effectLst/>
                <a:latin typeface="Calibri" panose="020F0502020204030204" pitchFamily="34" charset="0"/>
              </a:rPr>
              <a:t>/</a:t>
            </a:r>
            <a:r>
              <a:rPr lang="en-US" sz="1800" b="0" i="1" u="none" strike="noStrike" dirty="0" err="1">
                <a:solidFill>
                  <a:srgbClr val="000000"/>
                </a:solidFill>
                <a:effectLst/>
                <a:latin typeface="Calibri" panose="020F0502020204030204" pitchFamily="34" charset="0"/>
              </a:rPr>
              <a:t>idanis</a:t>
            </a:r>
            <a:r>
              <a:rPr lang="en-US" sz="1800" b="0" i="1" u="none" strike="noStrike" dirty="0">
                <a:solidFill>
                  <a:srgbClr val="000000"/>
                </a:solidFill>
                <a:effectLst/>
                <a:latin typeface="Calibri" panose="020F0502020204030204" pitchFamily="34" charset="0"/>
              </a:rPr>
              <a:t> work</a:t>
            </a:r>
            <a:endParaRPr lang="en-US" b="0" dirty="0">
              <a:effectLst/>
            </a:endParaRPr>
          </a:p>
          <a:p>
            <a:pPr rtl="0"/>
            <a:br>
              <a:rPr lang="en-US" b="0" dirty="0">
                <a:effectLst/>
              </a:rPr>
            </a:br>
            <a:r>
              <a:rPr lang="en-US" sz="1800" b="0" i="0" u="none" strike="noStrike" dirty="0">
                <a:solidFill>
                  <a:srgbClr val="000000"/>
                </a:solidFill>
                <a:effectLst/>
                <a:latin typeface="Calibri" panose="020F0502020204030204" pitchFamily="34" charset="0"/>
              </a:rPr>
              <a:t>-COVID-19 topic inputs were typically ideas from community-based organizations or complex regulatory documents.</a:t>
            </a:r>
            <a:endParaRPr lang="en-US" b="0" dirty="0">
              <a:effectLst/>
            </a:endParaRPr>
          </a:p>
          <a:p>
            <a:pPr rtl="0"/>
            <a:r>
              <a:rPr lang="en-US" sz="1800" b="0" i="0" u="none" strike="noStrike" dirty="0">
                <a:solidFill>
                  <a:srgbClr val="000000"/>
                </a:solidFill>
                <a:effectLst/>
                <a:latin typeface="Calibri" panose="020F0502020204030204" pitchFamily="34" charset="0"/>
              </a:rPr>
              <a:t>-Draft bilingual message in the cloud, send for information review by scientific experts</a:t>
            </a:r>
            <a:endParaRPr lang="en-US" b="0" dirty="0">
              <a:effectLst/>
            </a:endParaRPr>
          </a:p>
          <a:p>
            <a:pPr rtl="0"/>
            <a:r>
              <a:rPr lang="en-US" sz="1800" b="0" i="0" u="none" strike="noStrike" dirty="0">
                <a:solidFill>
                  <a:srgbClr val="000000"/>
                </a:solidFill>
                <a:effectLst/>
                <a:latin typeface="Calibri" panose="020F0502020204030204" pitchFamily="34" charset="0"/>
              </a:rPr>
              <a:t>-Draft visually relatable and accurate multi-media material and send for feedback among UW and community groups</a:t>
            </a:r>
            <a:endParaRPr lang="en-US" b="0" dirty="0">
              <a:effectLst/>
            </a:endParaRPr>
          </a:p>
          <a:p>
            <a:pPr rtl="0"/>
            <a:r>
              <a:rPr lang="en-US" sz="1800" b="0" i="0" u="none" strike="noStrike" dirty="0">
                <a:solidFill>
                  <a:srgbClr val="000000"/>
                </a:solidFill>
                <a:effectLst/>
                <a:latin typeface="Calibri" panose="020F0502020204030204" pitchFamily="34" charset="0"/>
              </a:rPr>
              <a:t>-Disseminate – radio spots, printed material (with masks), and electronically (post to website, share through social media)</a:t>
            </a:r>
            <a:endParaRPr lang="en-US" b="0" dirty="0">
              <a:effectLst/>
            </a:endParaRPr>
          </a:p>
          <a:p>
            <a:br>
              <a:rPr lang="en-US" b="0" dirty="0">
                <a:effectLst/>
              </a:rPr>
            </a:br>
            <a:endParaRPr dirty="0"/>
          </a:p>
        </p:txBody>
      </p:sp>
      <p:sp>
        <p:nvSpPr>
          <p:cNvPr id="282" name="Google Shape;282;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1553615769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1553615769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g31553615769_2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240070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fontAlgn="base">
              <a:buFont typeface="Arial" panose="020B0604020202020204" pitchFamily="34" charset="0"/>
              <a:buNone/>
            </a:pPr>
            <a:r>
              <a:rPr lang="en-US" b="0" i="0" dirty="0">
                <a:solidFill>
                  <a:srgbClr val="232F3F"/>
                </a:solidFill>
                <a:effectLst/>
                <a:latin typeface="Open Sans" panose="020B0606030504020204" pitchFamily="34" charset="0"/>
              </a:rPr>
              <a:t>When we talk about Narcan/Naloxone it is important to know first </a:t>
            </a:r>
          </a:p>
          <a:p>
            <a:pPr marL="158750" indent="0" algn="l" fontAlgn="base">
              <a:buFont typeface="Arial" panose="020B0604020202020204" pitchFamily="34" charset="0"/>
              <a:buNone/>
            </a:pPr>
            <a:r>
              <a:rPr lang="en-US" b="0" i="0" dirty="0">
                <a:solidFill>
                  <a:srgbClr val="232F3F"/>
                </a:solidFill>
                <a:effectLst/>
                <a:latin typeface="Open Sans" panose="020B0606030504020204" pitchFamily="34" charset="0"/>
              </a:rPr>
              <a:t>What are opioids? </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dirty="0"/>
              <a:t>Opioid is the proper term, but opioid drugs may also be called opiates, painkillers, or narcotics. </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dirty="0"/>
              <a:t>Opioids are a class of drugs commonly used to reduce pain. Opioids can be highly addictive and can lead to overdose if used in high amounts.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a:solidFill>
                <a:srgbClr val="474747"/>
              </a:solidFill>
              <a:effectLst/>
              <a:latin typeface="Open Sans" panose="020B0606030504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474747"/>
                </a:solidFill>
                <a:effectLst/>
                <a:latin typeface="Open Sans" panose="020B0606030504020204" pitchFamily="34" charset="0"/>
              </a:rPr>
              <a:t>Examples of opioids include heroin, fentanyl, oxycodone (OxyContin</a:t>
            </a:r>
            <a:r>
              <a:rPr lang="en-US" b="0" i="0" baseline="30000">
                <a:solidFill>
                  <a:srgbClr val="474747"/>
                </a:solidFill>
                <a:effectLst/>
                <a:latin typeface="Open Sans" panose="020B0606030504020204" pitchFamily="34" charset="0"/>
              </a:rPr>
              <a:t>®</a:t>
            </a:r>
            <a:r>
              <a:rPr lang="en-US" b="0" i="0">
                <a:solidFill>
                  <a:srgbClr val="474747"/>
                </a:solidFill>
                <a:effectLst/>
                <a:latin typeface="Open Sans" panose="020B0606030504020204" pitchFamily="34" charset="0"/>
              </a:rPr>
              <a:t>), hydrocodone (Vicodin</a:t>
            </a:r>
            <a:r>
              <a:rPr lang="en-US" b="0" i="0" baseline="30000">
                <a:solidFill>
                  <a:srgbClr val="474747"/>
                </a:solidFill>
                <a:effectLst/>
                <a:latin typeface="Open Sans" panose="020B0606030504020204" pitchFamily="34" charset="0"/>
              </a:rPr>
              <a:t>®</a:t>
            </a:r>
            <a:r>
              <a:rPr lang="en-US" b="0" i="0">
                <a:solidFill>
                  <a:srgbClr val="474747"/>
                </a:solidFill>
                <a:effectLst/>
                <a:latin typeface="Open Sans" panose="020B0606030504020204" pitchFamily="34" charset="0"/>
              </a:rPr>
              <a:t>), codeine, and morphine.</a:t>
            </a:r>
          </a:p>
          <a:p>
            <a:pPr marL="158750" indent="0">
              <a:buNone/>
            </a:pPr>
            <a:endParaRPr lang="en-US" dirty="0"/>
          </a:p>
        </p:txBody>
      </p:sp>
    </p:spTree>
    <p:extLst>
      <p:ext uri="{BB962C8B-B14F-4D97-AF65-F5344CB8AC3E}">
        <p14:creationId xmlns:p14="http://schemas.microsoft.com/office/powerpoint/2010/main" val="370157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232F3F"/>
                </a:solidFill>
                <a:effectLst/>
                <a:latin typeface="Open Sans" panose="020B0606030504020204" pitchFamily="34" charset="0"/>
              </a:rPr>
              <a:t>It is important to recognize the signs of an opioid overdose and how to revers the overdose</a:t>
            </a:r>
          </a:p>
          <a:p>
            <a:r>
              <a:rPr lang="en-US" sz="1100" dirty="0"/>
              <a:t>An opioid overdose occurs when too much of the drug overwhelms the brain and interrupts the body’s natural drive to breathe. During an overdose, breathing can be dangerously slowed or stopped, causing brain damage or death. It’s important to recognize the signs and act fast. </a:t>
            </a:r>
          </a:p>
          <a:p>
            <a:endParaRPr lang="en-US" sz="1100" dirty="0"/>
          </a:p>
          <a:p>
            <a:pPr marL="0" indent="0">
              <a:buNone/>
            </a:pPr>
            <a:r>
              <a:rPr lang="en-US" sz="1100" dirty="0"/>
              <a:t>Signs of an overdose may include: </a:t>
            </a:r>
          </a:p>
          <a:p>
            <a:r>
              <a:rPr lang="en-US" sz="1100" dirty="0"/>
              <a:t>Small, constricted “pinpoint pupils” </a:t>
            </a:r>
          </a:p>
          <a:p>
            <a:r>
              <a:rPr lang="en-US" sz="1100" dirty="0"/>
              <a:t>Falling asleep or loss of consciousness </a:t>
            </a:r>
          </a:p>
          <a:p>
            <a:r>
              <a:rPr lang="en-US" sz="1100" dirty="0"/>
              <a:t>Slow, shallow breathing Choking or gurgling sounds </a:t>
            </a:r>
          </a:p>
          <a:p>
            <a:r>
              <a:rPr lang="en-US" sz="1100" dirty="0"/>
              <a:t>Limp body Pale, blue, or cold skin</a:t>
            </a:r>
          </a:p>
          <a:p>
            <a:endParaRPr lang="en-US" dirty="0"/>
          </a:p>
          <a:p>
            <a:pPr algn="l">
              <a:buFont typeface="Arial" panose="020B0604020202020204" pitchFamily="34" charset="0"/>
              <a:buChar char="•"/>
            </a:pPr>
            <a:r>
              <a:rPr lang="en-US" b="0" i="0" dirty="0">
                <a:solidFill>
                  <a:srgbClr val="474747"/>
                </a:solidFill>
                <a:effectLst/>
                <a:latin typeface="Open Sans" panose="020B0606030504020204" pitchFamily="34" charset="0"/>
              </a:rPr>
              <a:t>unconsciousness</a:t>
            </a:r>
          </a:p>
          <a:p>
            <a:pPr algn="l">
              <a:buFont typeface="Arial" panose="020B0604020202020204" pitchFamily="34" charset="0"/>
              <a:buChar char="•"/>
            </a:pPr>
            <a:r>
              <a:rPr lang="en-US" b="0" i="0" dirty="0">
                <a:solidFill>
                  <a:srgbClr val="474747"/>
                </a:solidFill>
                <a:effectLst/>
                <a:latin typeface="Open Sans" panose="020B0606030504020204" pitchFamily="34" charset="0"/>
              </a:rPr>
              <a:t>vomiting</a:t>
            </a:r>
          </a:p>
          <a:p>
            <a:pPr algn="l">
              <a:buFont typeface="Arial" panose="020B0604020202020204" pitchFamily="34" charset="0"/>
              <a:buChar char="•"/>
            </a:pPr>
            <a:r>
              <a:rPr lang="en-US" b="0" i="0" dirty="0">
                <a:solidFill>
                  <a:srgbClr val="474747"/>
                </a:solidFill>
                <a:effectLst/>
                <a:latin typeface="Open Sans" panose="020B0606030504020204" pitchFamily="34" charset="0"/>
              </a:rPr>
              <a:t>an inability to speak</a:t>
            </a:r>
          </a:p>
          <a:p>
            <a:pPr algn="l">
              <a:buFont typeface="Arial" panose="020B0604020202020204" pitchFamily="34" charset="0"/>
              <a:buChar char="•"/>
            </a:pPr>
            <a:r>
              <a:rPr lang="en-US" b="0" i="0" dirty="0">
                <a:solidFill>
                  <a:srgbClr val="474747"/>
                </a:solidFill>
                <a:effectLst/>
                <a:latin typeface="Open Sans" panose="020B0606030504020204" pitchFamily="34" charset="0"/>
              </a:rPr>
              <a:t>pale skin</a:t>
            </a:r>
          </a:p>
          <a:p>
            <a:pPr algn="l">
              <a:buFont typeface="Arial" panose="020B0604020202020204" pitchFamily="34" charset="0"/>
              <a:buChar char="•"/>
            </a:pPr>
            <a:r>
              <a:rPr lang="en-US" b="0" i="0" dirty="0">
                <a:solidFill>
                  <a:srgbClr val="474747"/>
                </a:solidFill>
                <a:effectLst/>
                <a:latin typeface="Open Sans" panose="020B0606030504020204" pitchFamily="34" charset="0"/>
              </a:rPr>
              <a:t>purple lips and fingernails</a:t>
            </a:r>
          </a:p>
          <a:p>
            <a:endParaRPr lang="en-US" dirty="0"/>
          </a:p>
        </p:txBody>
      </p:sp>
    </p:spTree>
    <p:extLst>
      <p:ext uri="{BB962C8B-B14F-4D97-AF65-F5344CB8AC3E}">
        <p14:creationId xmlns:p14="http://schemas.microsoft.com/office/powerpoint/2010/main" val="191785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474747"/>
                </a:solidFill>
                <a:effectLst/>
                <a:latin typeface="Open Sans" panose="020B0606030504020204" pitchFamily="34" charset="0"/>
              </a:rPr>
              <a:t>Naloxone is a medicine that rapidly reverses an opioid overdose. It is an opioid antagonist. </a:t>
            </a:r>
          </a:p>
          <a:p>
            <a:r>
              <a:rPr lang="en-US" b="0" i="0" dirty="0">
                <a:solidFill>
                  <a:srgbClr val="474747"/>
                </a:solidFill>
                <a:effectLst/>
                <a:latin typeface="Open Sans" panose="020B0606030504020204" pitchFamily="34" charset="0"/>
              </a:rPr>
              <a:t>Naloxone comes in two FDA-approved forms: injectable and prepackaged nasal spray.</a:t>
            </a:r>
            <a:endParaRPr lang="en-US" dirty="0"/>
          </a:p>
        </p:txBody>
      </p:sp>
    </p:spTree>
    <p:extLst>
      <p:ext uri="{BB962C8B-B14F-4D97-AF65-F5344CB8AC3E}">
        <p14:creationId xmlns:p14="http://schemas.microsoft.com/office/powerpoint/2010/main" val="4282383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474747"/>
                </a:solidFill>
                <a:effectLst/>
                <a:latin typeface="Open Sans" panose="020B0606030504020204" pitchFamily="34" charset="0"/>
              </a:rPr>
              <a:t>This means that it attaches to opioid receptors and reverses and blocks the effects of other opioids.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474747"/>
                </a:solidFill>
                <a:effectLst/>
                <a:latin typeface="Open Sans" panose="020B0606030504020204" pitchFamily="34" charset="0"/>
              </a:rPr>
              <a:t>Naloxone can quickly restore normal breathing to a person if their breathing has slowed or stopped because of an opioid overdose.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a:solidFill>
                  <a:srgbClr val="474747"/>
                </a:solidFill>
                <a:effectLst/>
                <a:latin typeface="Open Sans" panose="020B0606030504020204" pitchFamily="34" charset="0"/>
              </a:rPr>
              <a:t>But, naloxone has no effect on someone who does not have opioids in their system, and it is not a treatment for opioid use disorder. </a:t>
            </a:r>
          </a:p>
          <a:p>
            <a:endParaRPr lang="en-US" dirty="0"/>
          </a:p>
        </p:txBody>
      </p:sp>
    </p:spTree>
    <p:extLst>
      <p:ext uri="{BB962C8B-B14F-4D97-AF65-F5344CB8AC3E}">
        <p14:creationId xmlns:p14="http://schemas.microsoft.com/office/powerpoint/2010/main" val="2994351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cd0baab13f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cd0baab13f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Northwest Communities Education Center/ Radio KDNA</a:t>
            </a:r>
          </a:p>
          <a:p>
            <a:pPr marL="674370" indent="-285750" algn="l">
              <a:lnSpc>
                <a:spcPct val="115000"/>
              </a:lnSpc>
              <a:spcBef>
                <a:spcPts val="0"/>
              </a:spcBef>
              <a:buClr>
                <a:srgbClr val="000000"/>
              </a:buClr>
              <a:buSzPts val="1283"/>
              <a:buFont typeface="Arial" charset="2"/>
              <a:buChar char="•"/>
            </a:pPr>
            <a:r>
              <a:rPr lang="en-US" sz="1100" dirty="0">
                <a:solidFill>
                  <a:srgbClr val="000000"/>
                </a:solidFill>
              </a:rPr>
              <a:t>A</a:t>
            </a:r>
            <a:r>
              <a:rPr lang="en" sz="1100" dirty="0">
                <a:solidFill>
                  <a:srgbClr val="000000"/>
                </a:solidFill>
              </a:rPr>
              <a:t> non profit organization 501©3 </a:t>
            </a:r>
          </a:p>
          <a:p>
            <a:pPr marL="674370" indent="-285750" algn="l">
              <a:lnSpc>
                <a:spcPct val="115000"/>
              </a:lnSpc>
              <a:spcBef>
                <a:spcPts val="0"/>
              </a:spcBef>
              <a:buClr>
                <a:srgbClr val="000000"/>
              </a:buClr>
              <a:buSzPts val="1283"/>
              <a:buFont typeface="Arial" charset="2"/>
              <a:buChar char="•"/>
            </a:pPr>
            <a:r>
              <a:rPr lang="en-US" sz="1100" dirty="0">
                <a:solidFill>
                  <a:srgbClr val="000000"/>
                </a:solidFill>
              </a:rPr>
              <a:t>W</a:t>
            </a:r>
            <a:r>
              <a:rPr lang="en" sz="1100" dirty="0">
                <a:solidFill>
                  <a:srgbClr val="000000"/>
                </a:solidFill>
              </a:rPr>
              <a:t>ith it’s a noncommercial educational public radio station, we aim to address the cultural and informational isolation of Hispanic/Latino Americans and other disadvantaged communities.</a:t>
            </a:r>
            <a:endParaRPr lang="en-US" sz="1100" dirty="0"/>
          </a:p>
          <a:p>
            <a:pPr marL="674370" indent="-285750" algn="l">
              <a:lnSpc>
                <a:spcPct val="115000"/>
              </a:lnSpc>
              <a:spcBef>
                <a:spcPts val="0"/>
              </a:spcBef>
              <a:buClr>
                <a:srgbClr val="000000"/>
              </a:buClr>
              <a:buSzPts val="1283"/>
              <a:buFont typeface="Arial" charset="2"/>
              <a:buChar char="•"/>
            </a:pPr>
            <a:r>
              <a:rPr lang="en" sz="1100" dirty="0">
                <a:solidFill>
                  <a:srgbClr val="000000"/>
                </a:solidFill>
              </a:rPr>
              <a:t>Produce quality radio programming to overcome barriers of literacy, language, discrimination, poverty, and illness. ​</a:t>
            </a:r>
          </a:p>
          <a:p>
            <a:pPr marL="674370" indent="-285750" algn="l">
              <a:lnSpc>
                <a:spcPct val="115000"/>
              </a:lnSpc>
              <a:spcBef>
                <a:spcPts val="0"/>
              </a:spcBef>
              <a:buClr>
                <a:srgbClr val="000000"/>
              </a:buClr>
              <a:buSzPts val="1283"/>
              <a:buFont typeface="Arial" charset="2"/>
              <a:buChar char="•"/>
            </a:pPr>
            <a:r>
              <a:rPr lang="en" sz="1100" dirty="0">
                <a:solidFill>
                  <a:srgbClr val="000000"/>
                </a:solidFill>
              </a:rPr>
              <a:t>Empower communities to participate fully in a multiethnic society. </a:t>
            </a:r>
          </a:p>
          <a:p>
            <a:pPr marL="674370" indent="-285750" algn="l">
              <a:lnSpc>
                <a:spcPct val="114999"/>
              </a:lnSpc>
              <a:spcBef>
                <a:spcPts val="0"/>
              </a:spcBef>
              <a:buClr>
                <a:srgbClr val="000000"/>
              </a:buClr>
              <a:buSzPts val="1283"/>
              <a:buFont typeface="Arial" charset="2"/>
              <a:buChar char="•"/>
            </a:pPr>
            <a:r>
              <a:rPr lang="en" sz="1100" dirty="0">
                <a:solidFill>
                  <a:srgbClr val="000000"/>
                </a:solidFill>
              </a:rPr>
              <a:t>Uplift future generations through education and engagement.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00000"/>
                </a:solidFill>
              </a:rPr>
              <a:t>NCEC/KDNA applies for grants to support that work to address issues important to our community and help fund projects like resource fairs, brochures, books, workshops, national night outs, our news programs from our radio station.​</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29406BA5-CBC0-89CA-D94B-6A727B244314}"/>
            </a:ext>
          </a:extLst>
        </p:cNvPr>
        <p:cNvGrpSpPr/>
        <p:nvPr/>
      </p:nvGrpSpPr>
      <p:grpSpPr>
        <a:xfrm>
          <a:off x="0" y="0"/>
          <a:ext cx="0" cy="0"/>
          <a:chOff x="0" y="0"/>
          <a:chExt cx="0" cy="0"/>
        </a:xfrm>
      </p:grpSpPr>
      <p:sp>
        <p:nvSpPr>
          <p:cNvPr id="125" name="Google Shape;125;p:notes">
            <a:extLst>
              <a:ext uri="{FF2B5EF4-FFF2-40B4-BE49-F238E27FC236}">
                <a16:creationId xmlns:a16="http://schemas.microsoft.com/office/drawing/2014/main" id="{DE8162CB-EFDF-0B0C-60CB-B33E48BE54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a:extLst>
              <a:ext uri="{FF2B5EF4-FFF2-40B4-BE49-F238E27FC236}">
                <a16:creationId xmlns:a16="http://schemas.microsoft.com/office/drawing/2014/main" id="{536B98C8-9A1E-73CE-2238-5D80847979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4646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cd0baab13f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cd0baab13f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98500" lvl="0"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1976, NCEC  incorporated as a nonprofit 501c3 </a:t>
            </a:r>
          </a:p>
          <a:p>
            <a:pPr marL="698500" lvl="0"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1979, The Northwest Communities Education Center launched Radio KDNA a Spanish-language </a:t>
            </a:r>
            <a:r>
              <a:rPr lang="en-US" sz="1100" dirty="0" err="1">
                <a:solidFill>
                  <a:srgbClr val="000000"/>
                </a:solidFill>
              </a:rPr>
              <a:t>noncomercial</a:t>
            </a:r>
            <a:r>
              <a:rPr lang="en-US" sz="1100" dirty="0">
                <a:solidFill>
                  <a:srgbClr val="000000"/>
                </a:solidFill>
              </a:rPr>
              <a:t> educational public radio station in the heart of the Yakima Valley, located in Eastern Washington. The first Public Radio Station ​ 24 hours 7 day a week in Spanish in the Northwest</a:t>
            </a:r>
          </a:p>
          <a:p>
            <a:pPr marL="698500" lvl="0" indent="-307975" algn="l" rtl="0">
              <a:lnSpc>
                <a:spcPct val="115000"/>
              </a:lnSpc>
              <a:spcBef>
                <a:spcPts val="0"/>
              </a:spcBef>
              <a:spcAft>
                <a:spcPts val="0"/>
              </a:spcAft>
              <a:buClr>
                <a:srgbClr val="000000"/>
              </a:buClr>
              <a:buSzPct val="80000"/>
              <a:buFont typeface="Arial"/>
              <a:buChar char="●"/>
            </a:pPr>
            <a:endParaRPr lang="en-US" sz="1100" dirty="0">
              <a:solidFill>
                <a:srgbClr val="000000"/>
              </a:solidFill>
            </a:endParaRPr>
          </a:p>
          <a:p>
            <a:pPr marL="698500" lvl="0"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Radio KDNA since then has cover and provided information to the community an some of the major events had been </a:t>
            </a:r>
          </a:p>
          <a:p>
            <a:pPr marL="1155700" lvl="1"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May 18, 1980 We were able to help the Spanish-speaking community when Mount St. Helens erupted. ​</a:t>
            </a:r>
          </a:p>
          <a:p>
            <a:pPr marL="1155700" lvl="1"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September 21, 1986 We covered and helped with "the Movement" the first strikes led by the United Farm Workers of Washington State on September 21, 1986 and achieved their first agricultural contracts on December 5,1995. ​</a:t>
            </a:r>
          </a:p>
          <a:p>
            <a:pPr marL="1155700" lvl="1"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In 1986 during the Amnesty -Radio KDNA was instrumental in getting farm workers to establish their immigration status. ​</a:t>
            </a:r>
          </a:p>
          <a:p>
            <a:pPr marL="1155700" lvl="1"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1986 when HIV-AIDS stated KDNA developed one of the firs series of </a:t>
            </a:r>
            <a:r>
              <a:rPr lang="en-US" sz="1100" dirty="0" err="1">
                <a:solidFill>
                  <a:srgbClr val="000000"/>
                </a:solidFill>
              </a:rPr>
              <a:t>fotonovelas</a:t>
            </a:r>
            <a:r>
              <a:rPr lang="en-US" sz="1100" dirty="0">
                <a:solidFill>
                  <a:srgbClr val="000000"/>
                </a:solidFill>
              </a:rPr>
              <a:t> </a:t>
            </a:r>
            <a:r>
              <a:rPr lang="en-US" sz="1100" dirty="0" err="1">
                <a:solidFill>
                  <a:srgbClr val="000000"/>
                </a:solidFill>
              </a:rPr>
              <a:t>tres</a:t>
            </a:r>
            <a:r>
              <a:rPr lang="en-US" sz="1100" dirty="0">
                <a:solidFill>
                  <a:srgbClr val="000000"/>
                </a:solidFill>
              </a:rPr>
              <a:t> hombres sin </a:t>
            </a:r>
            <a:r>
              <a:rPr lang="en-US" sz="1100" dirty="0" err="1">
                <a:solidFill>
                  <a:srgbClr val="000000"/>
                </a:solidFill>
              </a:rPr>
              <a:t>fronteras</a:t>
            </a:r>
            <a:r>
              <a:rPr lang="en-US" sz="1100" dirty="0">
                <a:solidFill>
                  <a:srgbClr val="000000"/>
                </a:solidFill>
              </a:rPr>
              <a:t> –CPB award wining materials </a:t>
            </a:r>
          </a:p>
          <a:p>
            <a:pPr marL="1155700" lvl="1" indent="-307975" algn="l" rtl="0">
              <a:lnSpc>
                <a:spcPct val="115000"/>
              </a:lnSpc>
              <a:spcBef>
                <a:spcPts val="0"/>
              </a:spcBef>
              <a:spcAft>
                <a:spcPts val="0"/>
              </a:spcAft>
              <a:buClr>
                <a:srgbClr val="000000"/>
              </a:buClr>
              <a:buSzPct val="80000"/>
              <a:buFont typeface="Arial"/>
              <a:buChar char="●"/>
            </a:pPr>
            <a:r>
              <a:rPr lang="en-US" sz="1100" dirty="0">
                <a:solidFill>
                  <a:srgbClr val="000000"/>
                </a:solidFill>
              </a:rPr>
              <a:t>Covering and helping with the Covid-19 pandemic in March 2020.​</a:t>
            </a:r>
          </a:p>
          <a:p>
            <a:pPr marL="698500" lvl="0" indent="-307975" algn="l" rtl="0">
              <a:lnSpc>
                <a:spcPct val="115000"/>
              </a:lnSpc>
              <a:spcBef>
                <a:spcPts val="0"/>
              </a:spcBef>
              <a:spcAft>
                <a:spcPts val="0"/>
              </a:spcAft>
              <a:buClr>
                <a:srgbClr val="000000"/>
              </a:buClr>
              <a:buSzPct val="80000"/>
              <a:buFont typeface="Arial"/>
              <a:buChar cha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cd0baab13f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cd0baab13f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45 years serving the Yakima valley Spanish speaking community</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sz="1800" dirty="0"/>
              <a:t>Geographical reach </a:t>
            </a:r>
          </a:p>
          <a:p>
            <a:pPr marL="171450" indent="-171450">
              <a:buFontTx/>
              <a:buChar char="-"/>
            </a:pPr>
            <a:endParaRPr lang="en-US" sz="1800" dirty="0"/>
          </a:p>
          <a:p>
            <a:pPr marL="171450" indent="-171450">
              <a:buFontTx/>
              <a:buChar char="-"/>
            </a:pPr>
            <a:r>
              <a:rPr lang="en-US" sz="1800" dirty="0">
                <a:effectLst/>
                <a:latin typeface="Calibri" panose="020F0502020204030204" pitchFamily="34" charset="0"/>
                <a:ea typeface="Calibri" panose="020F0502020204030204" pitchFamily="34" charset="0"/>
              </a:rPr>
              <a:t>Public Radio continues to be an effective way to reach the Latino community in the Yakima Valley. With a wide reach and immediate delivery, public radio allows organizations, businesses, and government agencies to project their message in front of targeted, yet large audiences.</a:t>
            </a:r>
          </a:p>
          <a:p>
            <a:pPr marL="171450" indent="-171450">
              <a:buFontTx/>
              <a:buChar cha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8DD37BC-3EE0-E743-82DC-E9C831465403}" type="slidenum">
              <a:rPr lang="en-US" smtClean="0"/>
              <a:t>5</a:t>
            </a:fld>
            <a:endParaRPr lang="en-US"/>
          </a:p>
        </p:txBody>
      </p:sp>
    </p:spTree>
    <p:extLst>
      <p:ext uri="{BB962C8B-B14F-4D97-AF65-F5344CB8AC3E}">
        <p14:creationId xmlns:p14="http://schemas.microsoft.com/office/powerpoint/2010/main" val="188975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Public Radio is an important platform that keeps the community informed and up to date with critical information that can impact the health and well-being of its audience. </a:t>
            </a:r>
          </a:p>
          <a:p>
            <a:r>
              <a:rPr lang="en-US" sz="1100" dirty="0">
                <a:effectLst/>
                <a:latin typeface="Calibri" panose="020F0502020204030204" pitchFamily="34" charset="0"/>
                <a:cs typeface="Times New Roman" panose="02020603050405020304" pitchFamily="18" charset="0"/>
              </a:rPr>
              <a:t>In topic such education services, health,</a:t>
            </a:r>
            <a:endParaRPr lang="en-US" dirty="0"/>
          </a:p>
          <a:p>
            <a:endParaRPr lang="en-US" dirty="0"/>
          </a:p>
        </p:txBody>
      </p:sp>
      <p:sp>
        <p:nvSpPr>
          <p:cNvPr id="4" name="Slide Number Placeholder 3"/>
          <p:cNvSpPr>
            <a:spLocks noGrp="1"/>
          </p:cNvSpPr>
          <p:nvPr>
            <p:ph type="sldNum" sz="quarter" idx="5"/>
          </p:nvPr>
        </p:nvSpPr>
        <p:spPr/>
        <p:txBody>
          <a:bodyPr/>
          <a:lstStyle/>
          <a:p>
            <a:fld id="{F8DD37BC-3EE0-E743-82DC-E9C831465403}" type="slidenum">
              <a:rPr lang="en-US" smtClean="0"/>
              <a:t>6</a:t>
            </a:fld>
            <a:endParaRPr lang="en-US"/>
          </a:p>
        </p:txBody>
      </p:sp>
    </p:spTree>
    <p:extLst>
      <p:ext uri="{BB962C8B-B14F-4D97-AF65-F5344CB8AC3E}">
        <p14:creationId xmlns:p14="http://schemas.microsoft.com/office/powerpoint/2010/main" val="3639639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cd0baab13f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cd0baab13f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t>
            </a:r>
            <a:r>
              <a:rPr lang="en" dirty="0"/>
              <a:t>alk about the Radio </a:t>
            </a:r>
            <a:r>
              <a:rPr lang="en-US" dirty="0"/>
              <a:t>program's</a:t>
            </a:r>
            <a:r>
              <a:rPr lang="en" dirty="0"/>
              <a:t> purpose and or which audience some of the promgrams reach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Amanecer Ranchero- lifely music when the farmworkers are going to work</a:t>
            </a:r>
          </a:p>
          <a:p>
            <a:pPr marL="0" lvl="0" indent="0" algn="l" rtl="0">
              <a:spcBef>
                <a:spcPts val="0"/>
              </a:spcBef>
              <a:spcAft>
                <a:spcPts val="0"/>
              </a:spcAft>
              <a:buNone/>
            </a:pPr>
            <a:r>
              <a:rPr lang="en" dirty="0"/>
              <a:t>News – segment – cover current local, state, reginal, national and intenation news that affects the community</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developing a Radio Campaign </a:t>
            </a:r>
          </a:p>
          <a:p>
            <a:r>
              <a:rPr lang="en-US" dirty="0"/>
              <a:t>Needs to consider to produce and development</a:t>
            </a:r>
          </a:p>
          <a:p>
            <a:pPr lvl="1"/>
            <a:r>
              <a:rPr lang="en-US" dirty="0"/>
              <a:t>Informational capsules 30 to 60 second information segments</a:t>
            </a:r>
          </a:p>
          <a:p>
            <a:pPr lvl="1"/>
            <a:r>
              <a:rPr lang="en-US" dirty="0"/>
              <a:t>2 to 3 minutes interviews or segment during the news </a:t>
            </a:r>
          </a:p>
          <a:p>
            <a:pPr lvl="1"/>
            <a:r>
              <a:rPr lang="en-US" dirty="0"/>
              <a:t>3 to 5 minutes radio drama</a:t>
            </a:r>
          </a:p>
          <a:p>
            <a:pPr lvl="1"/>
            <a:endParaRPr lang="en-US" dirty="0"/>
          </a:p>
          <a:p>
            <a:pPr lvl="1"/>
            <a:endParaRPr lang="en-US" dirty="0"/>
          </a:p>
          <a:p>
            <a:pPr marL="615950" lvl="1" indent="0">
              <a:buNone/>
            </a:pPr>
            <a:r>
              <a:rPr lang="en-US" dirty="0"/>
              <a:t>We use all this deferent outreach materials to bring information to the community primarily farmworker community </a:t>
            </a:r>
          </a:p>
          <a:p>
            <a:endParaRPr lang="en-US" dirty="0"/>
          </a:p>
        </p:txBody>
      </p:sp>
      <p:sp>
        <p:nvSpPr>
          <p:cNvPr id="4" name="Slide Number Placeholder 3"/>
          <p:cNvSpPr>
            <a:spLocks noGrp="1"/>
          </p:cNvSpPr>
          <p:nvPr>
            <p:ph type="sldNum" sz="quarter" idx="5"/>
          </p:nvPr>
        </p:nvSpPr>
        <p:spPr/>
        <p:txBody>
          <a:bodyPr/>
          <a:lstStyle/>
          <a:p>
            <a:fld id="{F8DD37BC-3EE0-E743-82DC-E9C831465403}" type="slidenum">
              <a:rPr lang="en-US" smtClean="0"/>
              <a:t>8</a:t>
            </a:fld>
            <a:endParaRPr lang="en-US"/>
          </a:p>
        </p:txBody>
      </p:sp>
    </p:spTree>
    <p:extLst>
      <p:ext uri="{BB962C8B-B14F-4D97-AF65-F5344CB8AC3E}">
        <p14:creationId xmlns:p14="http://schemas.microsoft.com/office/powerpoint/2010/main" val="1218569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December 2019 received funding from the Department of Health for the Opioids Prevention Project </a:t>
            </a:r>
          </a:p>
          <a:p>
            <a:pPr marL="0" indent="0">
              <a:buNone/>
            </a:pPr>
            <a:endParaRPr lang="en-US" sz="1100" b="1" dirty="0"/>
          </a:p>
          <a:p>
            <a:pPr marL="0" indent="0">
              <a:buNone/>
            </a:pPr>
            <a:r>
              <a:rPr lang="en-US" sz="1100" b="1" dirty="0"/>
              <a:t>Goal:</a:t>
            </a:r>
            <a:r>
              <a:rPr lang="en-US" sz="1100" dirty="0"/>
              <a:t> To reach underserved populations who may have limited literacy and who may experience cultural and informational isolation, to address prevention, education, and treatment for opioid users or those at risk for opioid use. </a:t>
            </a:r>
          </a:p>
          <a:p>
            <a:pPr marL="0" indent="0">
              <a:buNone/>
            </a:pPr>
            <a:r>
              <a:rPr lang="en-US" sz="1100" dirty="0"/>
              <a:t>  </a:t>
            </a:r>
          </a:p>
          <a:p>
            <a:r>
              <a:rPr lang="en-US" sz="1100" dirty="0"/>
              <a:t>Create a Radio Media campaign to address opioid overdose on prevention</a:t>
            </a:r>
          </a:p>
          <a:p>
            <a:pPr marL="0" indent="0">
              <a:buNone/>
            </a:pPr>
            <a:endParaRPr lang="en-US" sz="1100" dirty="0"/>
          </a:p>
          <a:p>
            <a:r>
              <a:rPr lang="en-US" sz="1100" dirty="0"/>
              <a:t>Host four workshops on opioid use and prevention</a:t>
            </a:r>
          </a:p>
          <a:p>
            <a:pPr marL="0" indent="0">
              <a:buNone/>
            </a:pPr>
            <a:endParaRPr lang="en-US" sz="1100" dirty="0"/>
          </a:p>
          <a:p>
            <a:r>
              <a:rPr lang="en-US" sz="1100" dirty="0"/>
              <a:t>Host two conferences on opioid use prevention</a:t>
            </a:r>
          </a:p>
          <a:p>
            <a:endParaRPr lang="en-US" dirty="0"/>
          </a:p>
        </p:txBody>
      </p:sp>
    </p:spTree>
    <p:extLst>
      <p:ext uri="{BB962C8B-B14F-4D97-AF65-F5344CB8AC3E}">
        <p14:creationId xmlns:p14="http://schemas.microsoft.com/office/powerpoint/2010/main" val="14132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9797539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878760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143452336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670092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20349425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0794434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42099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5762416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DE377D-21B9-A64B-8B92-F14D4F28386A}"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A2CD-5B53-204E-9BA7-90D4C137E4B3}" type="slidenum">
              <a:rPr lang="en-US" smtClean="0"/>
              <a:t>‹#›</a:t>
            </a:fld>
            <a:endParaRPr lang="en-US"/>
          </a:p>
        </p:txBody>
      </p:sp>
    </p:spTree>
    <p:extLst>
      <p:ext uri="{BB962C8B-B14F-4D97-AF65-F5344CB8AC3E}">
        <p14:creationId xmlns:p14="http://schemas.microsoft.com/office/powerpoint/2010/main" val="336577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8701939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273092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212013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94983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1368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3722682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544199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6350"/>
            <a:ext cx="9144000" cy="5149850"/>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12/4/2024</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lumMod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094541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ftr="0" dt="0"/>
  <p:txStyles>
    <p:titleStyle>
      <a:lvl1pPr algn="l" defTabSz="342900" rtl="0" eaLnBrk="1" latinLnBrk="0" hangingPunct="1">
        <a:spcBef>
          <a:spcPct val="0"/>
        </a:spcBef>
        <a:buNone/>
        <a:defRPr sz="27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lumMod val="75000"/>
          </a:schemeClr>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lumMod val="75000"/>
          </a:schemeClr>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blog.laboratorioslegrand.com/opioides-su-uso-correct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logs.timesofisrael.com/the-six-steps-to-community-recover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f.gov/information/about-naloxon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sdelgadillo@kdna.org" TargetMode="External"/><Relationship Id="rId5" Type="http://schemas.openxmlformats.org/officeDocument/2006/relationships/hyperlink" Target="mailto:etorres@kdna.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9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7" name="Isosceles Triangle 136">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2863850"/>
            <a:ext cx="3337719" cy="2279650"/>
          </a:xfrm>
          <a:prstGeom prst="triangle">
            <a:avLst>
              <a:gd name="adj" fmla="val 100000"/>
            </a:avLst>
          </a:prstGeom>
          <a:solidFill>
            <a:schemeClr val="accent1">
              <a:lumMod val="75000"/>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9" name="Straight Connector 138">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51435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59"/>
            <a:ext cx="3572668" cy="2382441"/>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28" name="Google Shape;128;p13"/>
          <p:cNvSpPr txBox="1">
            <a:spLocks noGrp="1"/>
          </p:cNvSpPr>
          <p:nvPr>
            <p:ph type="ctrTitle"/>
          </p:nvPr>
        </p:nvSpPr>
        <p:spPr>
          <a:xfrm>
            <a:off x="1130300" y="1047750"/>
            <a:ext cx="5825202" cy="1990377"/>
          </a:xfrm>
          <a:prstGeom prst="rect">
            <a:avLst/>
          </a:prstGeom>
        </p:spPr>
        <p:txBody>
          <a:bodyPr spcFirstLastPara="1" lIns="91425" tIns="91425" rIns="91425" bIns="91425" anchorCtr="0">
            <a:normAutofit fontScale="90000"/>
          </a:bodyPr>
          <a:lstStyle/>
          <a:p>
            <a:pPr algn="l">
              <a:lnSpc>
                <a:spcPct val="90000"/>
              </a:lnSpc>
              <a:spcBef>
                <a:spcPts val="0"/>
              </a:spcBef>
            </a:pPr>
            <a:r>
              <a:rPr lang="en" b="1"/>
              <a:t>Best Practices for Opioid Awareness:</a:t>
            </a:r>
            <a:br>
              <a:rPr lang="en"/>
            </a:br>
            <a:r>
              <a:rPr lang="en"/>
              <a:t>Radio and  Outreach Campaigns</a:t>
            </a:r>
            <a:endParaRPr lang="en-US"/>
          </a:p>
        </p:txBody>
      </p:sp>
      <p:sp>
        <p:nvSpPr>
          <p:cNvPr id="143"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51435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Google Shape;130;p13">
            <a:extLst>
              <a:ext uri="{FF2B5EF4-FFF2-40B4-BE49-F238E27FC236}">
                <a16:creationId xmlns:a16="http://schemas.microsoft.com/office/drawing/2014/main" id="{E380B0C3-7D91-23BB-5776-6CF977BD50B7}"/>
              </a:ext>
            </a:extLst>
          </p:cNvPr>
          <p:cNvPicPr preferRelativeResize="0"/>
          <p:nvPr/>
        </p:nvPicPr>
        <p:blipFill rotWithShape="1">
          <a:blip r:embed="rId3">
            <a:alphaModFix/>
          </a:blip>
          <a:srcRect t="18193"/>
          <a:stretch/>
        </p:blipFill>
        <p:spPr>
          <a:xfrm>
            <a:off x="7824750" y="4537904"/>
            <a:ext cx="936578" cy="611946"/>
          </a:xfrm>
          <a:prstGeom prst="rect">
            <a:avLst/>
          </a:prstGeom>
          <a:noFill/>
          <a:ln>
            <a:noFill/>
          </a:ln>
        </p:spPr>
      </p:pic>
      <p:pic>
        <p:nvPicPr>
          <p:cNvPr id="3" name="Google Shape;131;p13">
            <a:extLst>
              <a:ext uri="{FF2B5EF4-FFF2-40B4-BE49-F238E27FC236}">
                <a16:creationId xmlns:a16="http://schemas.microsoft.com/office/drawing/2014/main" id="{6F86949F-4603-55B3-7B36-E3F2D3AC296B}"/>
              </a:ext>
            </a:extLst>
          </p:cNvPr>
          <p:cNvPicPr preferRelativeResize="0"/>
          <p:nvPr/>
        </p:nvPicPr>
        <p:blipFill>
          <a:blip r:embed="rId4">
            <a:alphaModFix/>
          </a:blip>
          <a:stretch>
            <a:fillRect/>
          </a:stretch>
        </p:blipFill>
        <p:spPr>
          <a:xfrm>
            <a:off x="6740478" y="4531554"/>
            <a:ext cx="1075496" cy="611946"/>
          </a:xfrm>
          <a:prstGeom prst="rect">
            <a:avLst/>
          </a:prstGeom>
          <a:noFill/>
          <a:ln>
            <a:noFill/>
          </a:ln>
        </p:spPr>
      </p:pic>
      <p:sp>
        <p:nvSpPr>
          <p:cNvPr id="4" name="TextBox 3">
            <a:extLst>
              <a:ext uri="{FF2B5EF4-FFF2-40B4-BE49-F238E27FC236}">
                <a16:creationId xmlns:a16="http://schemas.microsoft.com/office/drawing/2014/main" id="{FD4EFA74-E96A-B915-2311-E328B958F4A8}"/>
              </a:ext>
            </a:extLst>
          </p:cNvPr>
          <p:cNvSpPr txBox="1"/>
          <p:nvPr/>
        </p:nvSpPr>
        <p:spPr>
          <a:xfrm>
            <a:off x="1328026" y="4105105"/>
            <a:ext cx="4449038" cy="646331"/>
          </a:xfrm>
          <a:prstGeom prst="rect">
            <a:avLst/>
          </a:prstGeom>
          <a:noFill/>
        </p:spPr>
        <p:txBody>
          <a:bodyPr wrap="none" rtlCol="0">
            <a:spAutoFit/>
          </a:bodyPr>
          <a:lstStyle/>
          <a:p>
            <a:r>
              <a:rPr lang="en-US"/>
              <a:t>Elizabeth Torres, Director of Operations</a:t>
            </a:r>
          </a:p>
          <a:p>
            <a:r>
              <a:rPr lang="en-US"/>
              <a:t>Salvador Delgadillo, Program Coordinator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28"/>
                                        </p:tgtEl>
                                        <p:attrNameLst>
                                          <p:attrName>style.visibility</p:attrName>
                                        </p:attrNameLst>
                                      </p:cBhvr>
                                      <p:to>
                                        <p:strVal val="visible"/>
                                      </p:to>
                                    </p:set>
                                    <p:animEffect transition="in" filter="fade">
                                      <p:cBhvr>
                                        <p:cTn id="7" dur="4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rgbClr val="3A485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8D8FD11F-36C0-7663-27AD-E905AAB84663}"/>
              </a:ext>
            </a:extLst>
          </p:cNvPr>
          <p:cNvSpPr>
            <a:spLocks noGrp="1"/>
          </p:cNvSpPr>
          <p:nvPr>
            <p:ph type="title"/>
          </p:nvPr>
        </p:nvSpPr>
        <p:spPr>
          <a:xfrm>
            <a:off x="508001" y="231820"/>
            <a:ext cx="7833566" cy="990600"/>
          </a:xfrm>
        </p:spPr>
        <p:txBody>
          <a:bodyPr>
            <a:normAutofit fontScale="90000"/>
          </a:bodyPr>
          <a:lstStyle/>
          <a:p>
            <a:pPr algn="ctr"/>
            <a:r>
              <a:rPr lang="en-US" sz="4500" b="1" dirty="0"/>
              <a:t>Eastern Washington Opioids Consortium</a:t>
            </a:r>
            <a:endParaRPr lang="en-US" dirty="0"/>
          </a:p>
        </p:txBody>
      </p:sp>
      <p:sp>
        <p:nvSpPr>
          <p:cNvPr id="9" name="Content Placeholder 8">
            <a:extLst>
              <a:ext uri="{FF2B5EF4-FFF2-40B4-BE49-F238E27FC236}">
                <a16:creationId xmlns:a16="http://schemas.microsoft.com/office/drawing/2014/main" id="{2C774A93-EDBF-E0B0-6C99-50381F8C69C8}"/>
              </a:ext>
            </a:extLst>
          </p:cNvPr>
          <p:cNvSpPr>
            <a:spLocks noGrp="1"/>
          </p:cNvSpPr>
          <p:nvPr>
            <p:ph idx="1"/>
          </p:nvPr>
        </p:nvSpPr>
        <p:spPr/>
        <p:txBody>
          <a:bodyPr vert="horz" lIns="91440" tIns="45720" rIns="91440" bIns="45720" rtlCol="0" anchor="t">
            <a:normAutofit fontScale="92500" lnSpcReduction="20000"/>
          </a:bodyPr>
          <a:lstStyle/>
          <a:p>
            <a:pPr>
              <a:buClr>
                <a:srgbClr val="C87D0E"/>
              </a:buClr>
              <a:buFont typeface="Wingdings 3"/>
              <a:buChar char=""/>
            </a:pPr>
            <a:r>
              <a:rPr lang="en-US" sz="1400" b="1"/>
              <a:t>Sunnyside School District</a:t>
            </a:r>
            <a:endParaRPr lang="en-US" sz="1400">
              <a:solidFill>
                <a:srgbClr val="000000"/>
              </a:solidFill>
            </a:endParaRPr>
          </a:p>
          <a:p>
            <a:pPr>
              <a:buClr>
                <a:srgbClr val="C87D0E"/>
              </a:buClr>
              <a:buFont typeface="Wingdings 3"/>
              <a:buChar char=""/>
            </a:pPr>
            <a:r>
              <a:rPr lang="en-US" sz="1400" b="1"/>
              <a:t>Granger School District</a:t>
            </a:r>
            <a:endParaRPr lang="en-US" sz="1400">
              <a:solidFill>
                <a:srgbClr val="000000"/>
              </a:solidFill>
            </a:endParaRPr>
          </a:p>
          <a:p>
            <a:pPr>
              <a:buClr>
                <a:srgbClr val="C87D0E"/>
              </a:buClr>
              <a:buFont typeface="Wingdings 3"/>
              <a:buChar char=""/>
            </a:pPr>
            <a:r>
              <a:rPr lang="en-US" sz="1400" b="1"/>
              <a:t>Pacific Northwest University</a:t>
            </a:r>
            <a:endParaRPr lang="en-US" sz="1400">
              <a:solidFill>
                <a:srgbClr val="000000"/>
              </a:solidFill>
            </a:endParaRPr>
          </a:p>
          <a:p>
            <a:pPr>
              <a:buClr>
                <a:srgbClr val="C87D0E"/>
              </a:buClr>
              <a:buFont typeface="Wingdings 3"/>
              <a:buChar char=""/>
            </a:pPr>
            <a:r>
              <a:rPr lang="en-US" sz="1400" b="1"/>
              <a:t>Yakima Neighborhood Health Services </a:t>
            </a:r>
            <a:endParaRPr lang="en-US" sz="1400">
              <a:solidFill>
                <a:srgbClr val="000000"/>
              </a:solidFill>
            </a:endParaRPr>
          </a:p>
          <a:p>
            <a:pPr>
              <a:buClr>
                <a:srgbClr val="C87D0E"/>
              </a:buClr>
              <a:buFont typeface="Wingdings 3"/>
              <a:buChar char=""/>
            </a:pPr>
            <a:r>
              <a:rPr lang="en-US" sz="1400" b="1"/>
              <a:t>ESD 105</a:t>
            </a:r>
            <a:endParaRPr lang="en-US" sz="1400">
              <a:solidFill>
                <a:srgbClr val="000000"/>
              </a:solidFill>
            </a:endParaRPr>
          </a:p>
          <a:p>
            <a:pPr>
              <a:buClr>
                <a:srgbClr val="C87D0E"/>
              </a:buClr>
              <a:buFont typeface="Wingdings 3"/>
              <a:buChar char=""/>
            </a:pPr>
            <a:r>
              <a:rPr lang="en-US" sz="1400" b="1"/>
              <a:t>Department of Corrections</a:t>
            </a:r>
            <a:endParaRPr lang="en-US" sz="1400">
              <a:solidFill>
                <a:srgbClr val="000000"/>
              </a:solidFill>
            </a:endParaRPr>
          </a:p>
          <a:p>
            <a:pPr>
              <a:buClr>
                <a:srgbClr val="C87D0E"/>
              </a:buClr>
              <a:buFont typeface="Wingdings 3"/>
              <a:buChar char=""/>
            </a:pPr>
            <a:r>
              <a:rPr lang="en-US" sz="1400" b="1"/>
              <a:t>Inspire Development Centers</a:t>
            </a:r>
            <a:endParaRPr lang="en-US" sz="1400">
              <a:solidFill>
                <a:srgbClr val="000000"/>
              </a:solidFill>
            </a:endParaRPr>
          </a:p>
          <a:p>
            <a:pPr>
              <a:buClr>
                <a:srgbClr val="C87D0E"/>
              </a:buClr>
              <a:buFont typeface="Wingdings 3"/>
              <a:buChar char=""/>
            </a:pPr>
            <a:r>
              <a:rPr lang="en-US" sz="1400" b="1"/>
              <a:t>Sunnyside Unidos/United</a:t>
            </a:r>
            <a:endParaRPr lang="en-US" sz="1400">
              <a:solidFill>
                <a:srgbClr val="000000"/>
              </a:solidFill>
            </a:endParaRPr>
          </a:p>
          <a:p>
            <a:pPr>
              <a:buClr>
                <a:srgbClr val="C87D0E"/>
              </a:buClr>
              <a:buFont typeface="Wingdings 3"/>
              <a:buChar char=""/>
            </a:pPr>
            <a:r>
              <a:rPr lang="en-US" sz="1400" b="1"/>
              <a:t>Yakima Health District </a:t>
            </a:r>
            <a:endParaRPr lang="en-US" sz="1400">
              <a:solidFill>
                <a:srgbClr val="000000"/>
              </a:solidFill>
            </a:endParaRPr>
          </a:p>
          <a:p>
            <a:pPr>
              <a:buClr>
                <a:srgbClr val="C87D0E"/>
              </a:buClr>
              <a:buFont typeface="Wingdings 3"/>
              <a:buChar char=""/>
            </a:pPr>
            <a:r>
              <a:rPr lang="en-US" sz="1400" b="1"/>
              <a:t>Yakima Valley Farm Workers Clinic</a:t>
            </a:r>
            <a:endParaRPr lang="en-US" sz="1400">
              <a:solidFill>
                <a:srgbClr val="000000"/>
              </a:solidFill>
            </a:endParaRPr>
          </a:p>
          <a:p>
            <a:pPr>
              <a:buClr>
                <a:srgbClr val="C87D0E"/>
              </a:buClr>
              <a:buFont typeface="Wingdings 3"/>
              <a:buChar char=""/>
            </a:pPr>
            <a:r>
              <a:rPr lang="en-US" sz="1400" b="1"/>
              <a:t>Prosser Hospital</a:t>
            </a:r>
            <a:endParaRPr lang="en-US"/>
          </a:p>
        </p:txBody>
      </p:sp>
      <p:pic>
        <p:nvPicPr>
          <p:cNvPr id="10" name="Picture 9" descr="A logo for a neighborhood health clinic&#10;&#10;Description automatically generated">
            <a:extLst>
              <a:ext uri="{FF2B5EF4-FFF2-40B4-BE49-F238E27FC236}">
                <a16:creationId xmlns:a16="http://schemas.microsoft.com/office/drawing/2014/main" id="{BCABFA07-125A-D402-7C84-74DA88784B61}"/>
              </a:ext>
            </a:extLst>
          </p:cNvPr>
          <p:cNvPicPr>
            <a:picLocks noChangeAspect="1"/>
          </p:cNvPicPr>
          <p:nvPr/>
        </p:nvPicPr>
        <p:blipFill>
          <a:blip r:embed="rId3"/>
          <a:stretch>
            <a:fillRect/>
          </a:stretch>
        </p:blipFill>
        <p:spPr>
          <a:xfrm>
            <a:off x="3894389" y="3807300"/>
            <a:ext cx="1200150" cy="1200150"/>
          </a:xfrm>
          <a:prstGeom prst="rect">
            <a:avLst/>
          </a:prstGeom>
        </p:spPr>
      </p:pic>
      <p:pic>
        <p:nvPicPr>
          <p:cNvPr id="11" name="Picture 10" descr="A red square with white lines and a sun&#10;&#10;Description automatically generated">
            <a:extLst>
              <a:ext uri="{FF2B5EF4-FFF2-40B4-BE49-F238E27FC236}">
                <a16:creationId xmlns:a16="http://schemas.microsoft.com/office/drawing/2014/main" id="{50BB3B2A-CA39-BA5C-3F9F-D8B66066422E}"/>
              </a:ext>
            </a:extLst>
          </p:cNvPr>
          <p:cNvPicPr>
            <a:picLocks noChangeAspect="1"/>
          </p:cNvPicPr>
          <p:nvPr/>
        </p:nvPicPr>
        <p:blipFill>
          <a:blip r:embed="rId4"/>
          <a:stretch>
            <a:fillRect/>
          </a:stretch>
        </p:blipFill>
        <p:spPr>
          <a:xfrm>
            <a:off x="6694045" y="3780332"/>
            <a:ext cx="1905000" cy="942975"/>
          </a:xfrm>
          <a:prstGeom prst="rect">
            <a:avLst/>
          </a:prstGeom>
        </p:spPr>
      </p:pic>
      <p:pic>
        <p:nvPicPr>
          <p:cNvPr id="13" name="Picture 12" descr="A logo with blue and green triangles&#10;&#10;Description automatically generated">
            <a:extLst>
              <a:ext uri="{FF2B5EF4-FFF2-40B4-BE49-F238E27FC236}">
                <a16:creationId xmlns:a16="http://schemas.microsoft.com/office/drawing/2014/main" id="{983DE8F5-5D39-0494-0A64-0DFB0492C15A}"/>
              </a:ext>
            </a:extLst>
          </p:cNvPr>
          <p:cNvPicPr>
            <a:picLocks noChangeAspect="1"/>
          </p:cNvPicPr>
          <p:nvPr/>
        </p:nvPicPr>
        <p:blipFill>
          <a:blip r:embed="rId5"/>
          <a:srcRect t="9677" r="1107" b="5443"/>
          <a:stretch/>
        </p:blipFill>
        <p:spPr>
          <a:xfrm>
            <a:off x="3850955" y="2679005"/>
            <a:ext cx="1460021" cy="992245"/>
          </a:xfrm>
          <a:prstGeom prst="rect">
            <a:avLst/>
          </a:prstGeom>
        </p:spPr>
      </p:pic>
      <p:pic>
        <p:nvPicPr>
          <p:cNvPr id="15" name="Picture 14" descr="A logo for a school&#10;&#10;Description automatically generated">
            <a:extLst>
              <a:ext uri="{FF2B5EF4-FFF2-40B4-BE49-F238E27FC236}">
                <a16:creationId xmlns:a16="http://schemas.microsoft.com/office/drawing/2014/main" id="{9B24C256-8640-091A-1419-1E69ADE085D8}"/>
              </a:ext>
            </a:extLst>
          </p:cNvPr>
          <p:cNvPicPr>
            <a:picLocks noChangeAspect="1"/>
          </p:cNvPicPr>
          <p:nvPr/>
        </p:nvPicPr>
        <p:blipFill>
          <a:blip r:embed="rId6"/>
          <a:stretch>
            <a:fillRect/>
          </a:stretch>
        </p:blipFill>
        <p:spPr>
          <a:xfrm>
            <a:off x="5427362" y="2979626"/>
            <a:ext cx="1066800" cy="933450"/>
          </a:xfrm>
          <a:prstGeom prst="rect">
            <a:avLst/>
          </a:prstGeom>
        </p:spPr>
      </p:pic>
      <p:pic>
        <p:nvPicPr>
          <p:cNvPr id="16" name="Picture 15" descr="A close up of a logo&#10;&#10;Description automatically generated">
            <a:extLst>
              <a:ext uri="{FF2B5EF4-FFF2-40B4-BE49-F238E27FC236}">
                <a16:creationId xmlns:a16="http://schemas.microsoft.com/office/drawing/2014/main" id="{E3EF673A-6395-413B-1474-AB8C9D9CAE6F}"/>
              </a:ext>
            </a:extLst>
          </p:cNvPr>
          <p:cNvPicPr>
            <a:picLocks noChangeAspect="1"/>
          </p:cNvPicPr>
          <p:nvPr/>
        </p:nvPicPr>
        <p:blipFill>
          <a:blip r:embed="rId7"/>
          <a:stretch>
            <a:fillRect/>
          </a:stretch>
        </p:blipFill>
        <p:spPr>
          <a:xfrm>
            <a:off x="3876786" y="1867179"/>
            <a:ext cx="2600325" cy="657225"/>
          </a:xfrm>
          <a:prstGeom prst="rect">
            <a:avLst/>
          </a:prstGeom>
        </p:spPr>
      </p:pic>
      <p:pic>
        <p:nvPicPr>
          <p:cNvPr id="17" name="Picture 16" descr="A logo for a service&#10;&#10;Description automatically generated">
            <a:extLst>
              <a:ext uri="{FF2B5EF4-FFF2-40B4-BE49-F238E27FC236}">
                <a16:creationId xmlns:a16="http://schemas.microsoft.com/office/drawing/2014/main" id="{FC388568-7373-5DE4-57CF-FB5342DA8D87}"/>
              </a:ext>
            </a:extLst>
          </p:cNvPr>
          <p:cNvPicPr>
            <a:picLocks noChangeAspect="1"/>
          </p:cNvPicPr>
          <p:nvPr/>
        </p:nvPicPr>
        <p:blipFill>
          <a:blip r:embed="rId8"/>
          <a:stretch>
            <a:fillRect/>
          </a:stretch>
        </p:blipFill>
        <p:spPr>
          <a:xfrm>
            <a:off x="6562881" y="1822243"/>
            <a:ext cx="2171700" cy="609600"/>
          </a:xfrm>
          <a:prstGeom prst="rect">
            <a:avLst/>
          </a:prstGeom>
        </p:spPr>
      </p:pic>
      <p:pic>
        <p:nvPicPr>
          <p:cNvPr id="18" name="Picture 17" descr="A white and black sign&#10;&#10;Description automatically generated with low confidence">
            <a:extLst>
              <a:ext uri="{FF2B5EF4-FFF2-40B4-BE49-F238E27FC236}">
                <a16:creationId xmlns:a16="http://schemas.microsoft.com/office/drawing/2014/main" id="{D23DAE37-CE6F-5334-AA02-82358494C190}"/>
              </a:ext>
            </a:extLst>
          </p:cNvPr>
          <p:cNvPicPr>
            <a:picLocks noChangeAspect="1"/>
          </p:cNvPicPr>
          <p:nvPr/>
        </p:nvPicPr>
        <p:blipFill>
          <a:blip r:embed="rId9"/>
          <a:stretch>
            <a:fillRect/>
          </a:stretch>
        </p:blipFill>
        <p:spPr>
          <a:xfrm>
            <a:off x="6621437" y="2555354"/>
            <a:ext cx="2057400" cy="523875"/>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CE14E112-627E-0DCF-CDC5-0A8329B0DE3D}"/>
              </a:ext>
            </a:extLst>
          </p:cNvPr>
          <p:cNvPicPr>
            <a:picLocks noChangeAspect="1"/>
          </p:cNvPicPr>
          <p:nvPr/>
        </p:nvPicPr>
        <p:blipFill>
          <a:blip r:embed="rId10"/>
          <a:stretch>
            <a:fillRect/>
          </a:stretch>
        </p:blipFill>
        <p:spPr>
          <a:xfrm>
            <a:off x="6820525" y="3166672"/>
            <a:ext cx="1781175" cy="428625"/>
          </a:xfrm>
          <a:prstGeom prst="rect">
            <a:avLst/>
          </a:prstGeom>
        </p:spPr>
      </p:pic>
      <p:pic>
        <p:nvPicPr>
          <p:cNvPr id="20" name="Picture 19" descr="Diagram&#10;&#10;Description automatically generated">
            <a:extLst>
              <a:ext uri="{FF2B5EF4-FFF2-40B4-BE49-F238E27FC236}">
                <a16:creationId xmlns:a16="http://schemas.microsoft.com/office/drawing/2014/main" id="{3A10A8B8-070D-285E-AE23-736DFC702B8E}"/>
              </a:ext>
            </a:extLst>
          </p:cNvPr>
          <p:cNvPicPr>
            <a:picLocks noChangeAspect="1"/>
          </p:cNvPicPr>
          <p:nvPr/>
        </p:nvPicPr>
        <p:blipFill>
          <a:blip r:embed="rId11"/>
          <a:srcRect t="6731" r="400" b="10961"/>
          <a:stretch/>
        </p:blipFill>
        <p:spPr>
          <a:xfrm>
            <a:off x="5347348" y="3947192"/>
            <a:ext cx="1165022" cy="1001698"/>
          </a:xfrm>
          <a:prstGeom prst="rect">
            <a:avLst/>
          </a:prstGeom>
        </p:spPr>
      </p:pic>
    </p:spTree>
    <p:extLst>
      <p:ext uri="{BB962C8B-B14F-4D97-AF65-F5344CB8AC3E}">
        <p14:creationId xmlns:p14="http://schemas.microsoft.com/office/powerpoint/2010/main" val="236501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C3B3-29CD-70DF-A4D6-09AAF1976593}"/>
              </a:ext>
            </a:extLst>
          </p:cNvPr>
          <p:cNvSpPr>
            <a:spLocks noGrp="1"/>
          </p:cNvSpPr>
          <p:nvPr>
            <p:ph type="title"/>
          </p:nvPr>
        </p:nvSpPr>
        <p:spPr/>
        <p:txBody>
          <a:bodyPr/>
          <a:lstStyle/>
          <a:p>
            <a:r>
              <a:rPr lang="en-US" dirty="0"/>
              <a:t>Radio Campaign </a:t>
            </a:r>
          </a:p>
        </p:txBody>
      </p:sp>
      <p:sp>
        <p:nvSpPr>
          <p:cNvPr id="3" name="Content Placeholder 2">
            <a:extLst>
              <a:ext uri="{FF2B5EF4-FFF2-40B4-BE49-F238E27FC236}">
                <a16:creationId xmlns:a16="http://schemas.microsoft.com/office/drawing/2014/main" id="{A5DBB144-1E6C-F08E-DBB2-FAB27854C304}"/>
              </a:ext>
            </a:extLst>
          </p:cNvPr>
          <p:cNvSpPr>
            <a:spLocks noGrp="1"/>
          </p:cNvSpPr>
          <p:nvPr>
            <p:ph idx="1"/>
          </p:nvPr>
        </p:nvSpPr>
        <p:spPr>
          <a:xfrm>
            <a:off x="344385" y="1101128"/>
            <a:ext cx="6611118" cy="1879578"/>
          </a:xfrm>
        </p:spPr>
        <p:txBody>
          <a:bodyPr>
            <a:normAutofit/>
          </a:bodyPr>
          <a:lstStyle/>
          <a:p>
            <a:r>
              <a:rPr lang="en-US" sz="1800" dirty="0"/>
              <a:t>Produce one-hour public affairs programs</a:t>
            </a:r>
          </a:p>
          <a:p>
            <a:r>
              <a:rPr lang="en-US" sz="1800" dirty="0"/>
              <a:t>Develop informational capsules that pinpoint opioid misuse, awareness, treatment, and education for the community.</a:t>
            </a:r>
          </a:p>
          <a:p>
            <a:pPr marL="257175" marR="0" lvl="2" indent="-257175"/>
            <a:r>
              <a:rPr lang="en-US" sz="1800" dirty="0"/>
              <a:t>Produce a Radio </a:t>
            </a:r>
            <a:r>
              <a:rPr lang="en-US" sz="1800" dirty="0" err="1"/>
              <a:t>Novela</a:t>
            </a:r>
            <a:r>
              <a:rPr lang="en-US" sz="1800" dirty="0"/>
              <a:t> and air the radionovela</a:t>
            </a:r>
          </a:p>
          <a:p>
            <a:endParaRPr lang="en-US" sz="1600" dirty="0"/>
          </a:p>
          <a:p>
            <a:endParaRPr lang="en-US" sz="1600" dirty="0"/>
          </a:p>
        </p:txBody>
      </p:sp>
      <p:pic>
        <p:nvPicPr>
          <p:cNvPr id="4" name="Picture 3">
            <a:extLst>
              <a:ext uri="{FF2B5EF4-FFF2-40B4-BE49-F238E27FC236}">
                <a16:creationId xmlns:a16="http://schemas.microsoft.com/office/drawing/2014/main" id="{D2636992-2C65-B6E9-3ECB-3AEFF767F165}"/>
              </a:ext>
            </a:extLst>
          </p:cNvPr>
          <p:cNvPicPr>
            <a:picLocks noChangeAspect="1"/>
          </p:cNvPicPr>
          <p:nvPr/>
        </p:nvPicPr>
        <p:blipFill>
          <a:blip r:embed="rId3"/>
          <a:stretch>
            <a:fillRect/>
          </a:stretch>
        </p:blipFill>
        <p:spPr>
          <a:xfrm>
            <a:off x="743359" y="2980706"/>
            <a:ext cx="2645893" cy="1383912"/>
          </a:xfrm>
          <a:prstGeom prst="rect">
            <a:avLst/>
          </a:prstGeom>
        </p:spPr>
      </p:pic>
      <p:pic>
        <p:nvPicPr>
          <p:cNvPr id="5" name="Picture 4">
            <a:extLst>
              <a:ext uri="{FF2B5EF4-FFF2-40B4-BE49-F238E27FC236}">
                <a16:creationId xmlns:a16="http://schemas.microsoft.com/office/drawing/2014/main" id="{C418B2C6-B9E2-5904-B695-F3ABBCAE09A4}"/>
              </a:ext>
            </a:extLst>
          </p:cNvPr>
          <p:cNvPicPr>
            <a:picLocks noChangeAspect="1"/>
          </p:cNvPicPr>
          <p:nvPr/>
        </p:nvPicPr>
        <p:blipFill>
          <a:blip r:embed="rId4"/>
          <a:stretch>
            <a:fillRect/>
          </a:stretch>
        </p:blipFill>
        <p:spPr>
          <a:xfrm>
            <a:off x="4086551" y="2932678"/>
            <a:ext cx="2395936" cy="1383912"/>
          </a:xfrm>
          <a:prstGeom prst="rect">
            <a:avLst/>
          </a:prstGeom>
        </p:spPr>
      </p:pic>
    </p:spTree>
    <p:extLst>
      <p:ext uri="{BB962C8B-B14F-4D97-AF65-F5344CB8AC3E}">
        <p14:creationId xmlns:p14="http://schemas.microsoft.com/office/powerpoint/2010/main" val="330644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at an outdoor market&#10;&#10;Description automatically generated with low confidence">
            <a:extLst>
              <a:ext uri="{FF2B5EF4-FFF2-40B4-BE49-F238E27FC236}">
                <a16:creationId xmlns:a16="http://schemas.microsoft.com/office/drawing/2014/main" id="{B9756861-BEA9-7DB6-1AB2-F032F57E9D53}"/>
              </a:ext>
            </a:extLst>
          </p:cNvPr>
          <p:cNvPicPr>
            <a:picLocks noChangeAspect="1"/>
          </p:cNvPicPr>
          <p:nvPr/>
        </p:nvPicPr>
        <p:blipFill rotWithShape="1">
          <a:blip r:embed="rId3"/>
          <a:srcRect t="16613" r="1" b="12797"/>
          <a:stretch/>
        </p:blipFill>
        <p:spPr>
          <a:xfrm>
            <a:off x="3323960" y="3535597"/>
            <a:ext cx="2391866" cy="1386659"/>
          </a:xfrm>
          <a:prstGeom prst="rect">
            <a:avLst/>
          </a:prstGeom>
        </p:spPr>
      </p:pic>
      <p:pic>
        <p:nvPicPr>
          <p:cNvPr id="11" name="Picture 10" descr="A group of children playing in a yard&#10;&#10;Description automatically generated with low confidence">
            <a:extLst>
              <a:ext uri="{FF2B5EF4-FFF2-40B4-BE49-F238E27FC236}">
                <a16:creationId xmlns:a16="http://schemas.microsoft.com/office/drawing/2014/main" id="{47B3C995-61DD-8E80-992F-60A361F00AE7}"/>
              </a:ext>
            </a:extLst>
          </p:cNvPr>
          <p:cNvPicPr>
            <a:picLocks noChangeAspect="1"/>
          </p:cNvPicPr>
          <p:nvPr/>
        </p:nvPicPr>
        <p:blipFill rotWithShape="1">
          <a:blip r:embed="rId4"/>
          <a:srcRect l="22985" r="7728" b="-3"/>
          <a:stretch/>
        </p:blipFill>
        <p:spPr>
          <a:xfrm>
            <a:off x="6218728" y="2709900"/>
            <a:ext cx="1918600" cy="2078479"/>
          </a:xfrm>
          <a:prstGeom prst="rect">
            <a:avLst/>
          </a:prstGeom>
        </p:spPr>
      </p:pic>
      <p:sp>
        <p:nvSpPr>
          <p:cNvPr id="2" name="Title 1">
            <a:extLst>
              <a:ext uri="{FF2B5EF4-FFF2-40B4-BE49-F238E27FC236}">
                <a16:creationId xmlns:a16="http://schemas.microsoft.com/office/drawing/2014/main" id="{72525FD7-028F-E581-61AC-491C11DBDCAE}"/>
              </a:ext>
            </a:extLst>
          </p:cNvPr>
          <p:cNvSpPr>
            <a:spLocks noGrp="1"/>
          </p:cNvSpPr>
          <p:nvPr>
            <p:ph type="title"/>
          </p:nvPr>
        </p:nvSpPr>
        <p:spPr>
          <a:xfrm>
            <a:off x="429192" y="192904"/>
            <a:ext cx="5789536" cy="508326"/>
          </a:xfrm>
        </p:spPr>
        <p:txBody>
          <a:bodyPr spcFirstLastPara="1" vert="horz" wrap="square" lIns="68580" tIns="34290" rIns="68580" bIns="34290" rtlCol="0" anchor="t" anchorCtr="0">
            <a:normAutofit/>
          </a:bodyPr>
          <a:lstStyle/>
          <a:p>
            <a:r>
              <a:rPr lang="en-US" b="1" kern="1200" dirty="0">
                <a:latin typeface="+mj-lt"/>
                <a:ea typeface="+mj-ea"/>
                <a:cs typeface="+mj-cs"/>
              </a:rPr>
              <a:t>Opioids Outreach</a:t>
            </a:r>
          </a:p>
        </p:txBody>
      </p:sp>
      <p:pic>
        <p:nvPicPr>
          <p:cNvPr id="8" name="Picture 7">
            <a:extLst>
              <a:ext uri="{FF2B5EF4-FFF2-40B4-BE49-F238E27FC236}">
                <a16:creationId xmlns:a16="http://schemas.microsoft.com/office/drawing/2014/main" id="{3ACCF825-C533-C6FC-CA20-B6F0C190A4A9}"/>
              </a:ext>
            </a:extLst>
          </p:cNvPr>
          <p:cNvPicPr>
            <a:picLocks noChangeAspect="1"/>
          </p:cNvPicPr>
          <p:nvPr/>
        </p:nvPicPr>
        <p:blipFill>
          <a:blip r:embed="rId5"/>
          <a:stretch>
            <a:fillRect/>
          </a:stretch>
        </p:blipFill>
        <p:spPr>
          <a:xfrm>
            <a:off x="6218728" y="272043"/>
            <a:ext cx="1477033" cy="1557407"/>
          </a:xfrm>
          <a:prstGeom prst="rect">
            <a:avLst/>
          </a:prstGeom>
        </p:spPr>
      </p:pic>
      <p:sp>
        <p:nvSpPr>
          <p:cNvPr id="3" name="Content Placeholder 2">
            <a:extLst>
              <a:ext uri="{FF2B5EF4-FFF2-40B4-BE49-F238E27FC236}">
                <a16:creationId xmlns:a16="http://schemas.microsoft.com/office/drawing/2014/main" id="{C5D1FAAF-CC0C-BB4B-D265-A78BDD9EFBB2}"/>
              </a:ext>
            </a:extLst>
          </p:cNvPr>
          <p:cNvSpPr>
            <a:spLocks noGrp="1"/>
          </p:cNvSpPr>
          <p:nvPr>
            <p:ph idx="1"/>
          </p:nvPr>
        </p:nvSpPr>
        <p:spPr>
          <a:xfrm>
            <a:off x="156379" y="904723"/>
            <a:ext cx="6611118" cy="2764751"/>
          </a:xfrm>
        </p:spPr>
        <p:txBody>
          <a:bodyPr>
            <a:normAutofit/>
          </a:bodyPr>
          <a:lstStyle/>
          <a:p>
            <a:r>
              <a:rPr lang="en-US" sz="1800" dirty="0"/>
              <a:t>Hosted one conference </a:t>
            </a:r>
          </a:p>
          <a:p>
            <a:r>
              <a:rPr lang="en-US" sz="1800" dirty="0"/>
              <a:t>Hosted webinars</a:t>
            </a:r>
          </a:p>
          <a:p>
            <a:r>
              <a:rPr lang="en-US" sz="1800" dirty="0"/>
              <a:t>Started asocial media campaign</a:t>
            </a:r>
          </a:p>
          <a:p>
            <a:r>
              <a:rPr lang="en-US" sz="1800" dirty="0"/>
              <a:t>Drive through resource fairs</a:t>
            </a:r>
          </a:p>
          <a:p>
            <a:r>
              <a:rPr lang="en-US" sz="1800" dirty="0"/>
              <a:t>Develop 4 different presentations for parents </a:t>
            </a:r>
          </a:p>
          <a:p>
            <a:r>
              <a:rPr lang="en-US" sz="1800" dirty="0"/>
              <a:t>Partner with key people to host youth presentations  </a:t>
            </a:r>
          </a:p>
          <a:p>
            <a:pPr marL="257175" marR="0" lvl="2" indent="-257175"/>
            <a:r>
              <a:rPr lang="en-US" sz="1800" dirty="0"/>
              <a:t>Develop a </a:t>
            </a:r>
            <a:r>
              <a:rPr lang="en-US" sz="1800" dirty="0" err="1"/>
              <a:t>Fotonovela</a:t>
            </a:r>
            <a:endParaRPr lang="en-US" sz="1800" dirty="0"/>
          </a:p>
          <a:p>
            <a:endParaRPr lang="en-US" sz="1600" dirty="0"/>
          </a:p>
          <a:p>
            <a:endParaRPr lang="en-US" sz="1600" dirty="0"/>
          </a:p>
        </p:txBody>
      </p:sp>
    </p:spTree>
    <p:extLst>
      <p:ext uri="{BB962C8B-B14F-4D97-AF65-F5344CB8AC3E}">
        <p14:creationId xmlns:p14="http://schemas.microsoft.com/office/powerpoint/2010/main" val="36488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439A-908C-019B-5837-A433F0F3E6A6}"/>
              </a:ext>
            </a:extLst>
          </p:cNvPr>
          <p:cNvSpPr>
            <a:spLocks noGrp="1"/>
          </p:cNvSpPr>
          <p:nvPr>
            <p:ph type="title"/>
          </p:nvPr>
        </p:nvSpPr>
        <p:spPr>
          <a:xfrm>
            <a:off x="470038" y="379499"/>
            <a:ext cx="3963596" cy="573001"/>
          </a:xfrm>
        </p:spPr>
        <p:txBody>
          <a:bodyPr vert="horz" lIns="91440" tIns="45720" rIns="91440" bIns="45720" rtlCol="0">
            <a:normAutofit/>
          </a:bodyPr>
          <a:lstStyle/>
          <a:p>
            <a:pPr defTabSz="457200"/>
            <a:r>
              <a:rPr lang="en-US"/>
              <a:t>Print materials</a:t>
            </a:r>
          </a:p>
        </p:txBody>
      </p:sp>
      <p:sp>
        <p:nvSpPr>
          <p:cNvPr id="31" name="Isosceles Triangle 8">
            <a:extLst>
              <a:ext uri="{FF2B5EF4-FFF2-40B4-BE49-F238E27FC236}">
                <a16:creationId xmlns:a16="http://schemas.microsoft.com/office/drawing/2014/main" id="{92277706-0D0D-4FEE-A59F-77DBA6C7E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descr="A group of people talking in a book&#10;&#10;Description automatically generated">
            <a:extLst>
              <a:ext uri="{FF2B5EF4-FFF2-40B4-BE49-F238E27FC236}">
                <a16:creationId xmlns:a16="http://schemas.microsoft.com/office/drawing/2014/main" id="{57105E7A-BC7E-5070-CEAC-2B11A9D239F1}"/>
              </a:ext>
            </a:extLst>
          </p:cNvPr>
          <p:cNvPicPr>
            <a:picLocks noChangeAspect="1"/>
          </p:cNvPicPr>
          <p:nvPr/>
        </p:nvPicPr>
        <p:blipFill>
          <a:blip r:embed="rId3"/>
          <a:stretch>
            <a:fillRect/>
          </a:stretch>
        </p:blipFill>
        <p:spPr>
          <a:xfrm>
            <a:off x="4954957" y="952500"/>
            <a:ext cx="2291819" cy="1763165"/>
          </a:xfrm>
          <a:prstGeom prst="rect">
            <a:avLst/>
          </a:prstGeom>
        </p:spPr>
      </p:pic>
      <p:pic>
        <p:nvPicPr>
          <p:cNvPr id="18" name="Picture 17" descr="A group of people talking to each other&#10;&#10;Description automatically generated">
            <a:extLst>
              <a:ext uri="{FF2B5EF4-FFF2-40B4-BE49-F238E27FC236}">
                <a16:creationId xmlns:a16="http://schemas.microsoft.com/office/drawing/2014/main" id="{D6CE10BA-E237-099F-B1D5-A7CDE7AFC560}"/>
              </a:ext>
            </a:extLst>
          </p:cNvPr>
          <p:cNvPicPr>
            <a:picLocks noChangeAspect="1"/>
          </p:cNvPicPr>
          <p:nvPr/>
        </p:nvPicPr>
        <p:blipFill>
          <a:blip r:embed="rId4"/>
          <a:stretch>
            <a:fillRect/>
          </a:stretch>
        </p:blipFill>
        <p:spPr>
          <a:xfrm>
            <a:off x="2280181" y="952501"/>
            <a:ext cx="2291819" cy="1759526"/>
          </a:xfrm>
          <a:prstGeom prst="rect">
            <a:avLst/>
          </a:prstGeom>
        </p:spPr>
      </p:pic>
      <p:pic>
        <p:nvPicPr>
          <p:cNvPr id="20" name="Picture 19" descr="A person sitting on the ground&#10;&#10;Description automatically generated">
            <a:extLst>
              <a:ext uri="{FF2B5EF4-FFF2-40B4-BE49-F238E27FC236}">
                <a16:creationId xmlns:a16="http://schemas.microsoft.com/office/drawing/2014/main" id="{7F573059-C717-BACC-B7AA-DA7B0BD054C5}"/>
              </a:ext>
            </a:extLst>
          </p:cNvPr>
          <p:cNvPicPr>
            <a:picLocks noChangeAspect="1"/>
          </p:cNvPicPr>
          <p:nvPr/>
        </p:nvPicPr>
        <p:blipFill>
          <a:blip r:embed="rId5"/>
          <a:stretch>
            <a:fillRect/>
          </a:stretch>
        </p:blipFill>
        <p:spPr>
          <a:xfrm>
            <a:off x="470038" y="952500"/>
            <a:ext cx="1226426" cy="1759527"/>
          </a:xfrm>
          <a:prstGeom prst="rect">
            <a:avLst/>
          </a:prstGeom>
        </p:spPr>
      </p:pic>
      <p:pic>
        <p:nvPicPr>
          <p:cNvPr id="22" name="Picture 21" descr="A close-up of a document&#10;&#10;Description automatically generated">
            <a:extLst>
              <a:ext uri="{FF2B5EF4-FFF2-40B4-BE49-F238E27FC236}">
                <a16:creationId xmlns:a16="http://schemas.microsoft.com/office/drawing/2014/main" id="{FFA70C98-72E8-C13E-9547-C06B4036077E}"/>
              </a:ext>
            </a:extLst>
          </p:cNvPr>
          <p:cNvPicPr>
            <a:picLocks noChangeAspect="1"/>
          </p:cNvPicPr>
          <p:nvPr/>
        </p:nvPicPr>
        <p:blipFill>
          <a:blip r:embed="rId6"/>
          <a:stretch>
            <a:fillRect/>
          </a:stretch>
        </p:blipFill>
        <p:spPr>
          <a:xfrm>
            <a:off x="5717251" y="3087866"/>
            <a:ext cx="1395530" cy="1784840"/>
          </a:xfrm>
          <a:prstGeom prst="rect">
            <a:avLst/>
          </a:prstGeom>
        </p:spPr>
      </p:pic>
      <p:pic>
        <p:nvPicPr>
          <p:cNvPr id="24" name="Picture 23" descr="A close-up of a newspaper&#10;&#10;Description automatically generated">
            <a:extLst>
              <a:ext uri="{FF2B5EF4-FFF2-40B4-BE49-F238E27FC236}">
                <a16:creationId xmlns:a16="http://schemas.microsoft.com/office/drawing/2014/main" id="{C18511EF-ED7B-95F2-DCFC-330FB401B802}"/>
              </a:ext>
            </a:extLst>
          </p:cNvPr>
          <p:cNvPicPr>
            <a:picLocks noChangeAspect="1"/>
          </p:cNvPicPr>
          <p:nvPr/>
        </p:nvPicPr>
        <p:blipFill>
          <a:blip r:embed="rId7"/>
          <a:stretch>
            <a:fillRect/>
          </a:stretch>
        </p:blipFill>
        <p:spPr>
          <a:xfrm>
            <a:off x="3571706" y="3087866"/>
            <a:ext cx="1383251" cy="1784840"/>
          </a:xfrm>
          <a:prstGeom prst="rect">
            <a:avLst/>
          </a:prstGeom>
        </p:spPr>
      </p:pic>
      <p:pic>
        <p:nvPicPr>
          <p:cNvPr id="26" name="Picture 25" descr="A prescription for prescription drugs&#10;&#10;Description automatically generated with medium confidence">
            <a:extLst>
              <a:ext uri="{FF2B5EF4-FFF2-40B4-BE49-F238E27FC236}">
                <a16:creationId xmlns:a16="http://schemas.microsoft.com/office/drawing/2014/main" id="{FC7035B9-D381-7324-B421-CB3D748338C1}"/>
              </a:ext>
            </a:extLst>
          </p:cNvPr>
          <p:cNvPicPr>
            <a:picLocks noChangeAspect="1"/>
          </p:cNvPicPr>
          <p:nvPr/>
        </p:nvPicPr>
        <p:blipFill>
          <a:blip r:embed="rId8"/>
          <a:stretch>
            <a:fillRect/>
          </a:stretch>
        </p:blipFill>
        <p:spPr>
          <a:xfrm>
            <a:off x="470038" y="3087866"/>
            <a:ext cx="2339374" cy="1676135"/>
          </a:xfrm>
          <a:prstGeom prst="rect">
            <a:avLst/>
          </a:prstGeom>
        </p:spPr>
      </p:pic>
    </p:spTree>
    <p:extLst>
      <p:ext uri="{BB962C8B-B14F-4D97-AF65-F5344CB8AC3E}">
        <p14:creationId xmlns:p14="http://schemas.microsoft.com/office/powerpoint/2010/main" val="205673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3"/>
        <p:cNvGrpSpPr/>
        <p:nvPr/>
      </p:nvGrpSpPr>
      <p:grpSpPr>
        <a:xfrm>
          <a:off x="0" y="0"/>
          <a:ext cx="0" cy="0"/>
          <a:chOff x="0" y="0"/>
          <a:chExt cx="0" cy="0"/>
        </a:xfrm>
      </p:grpSpPr>
      <p:grpSp>
        <p:nvGrpSpPr>
          <p:cNvPr id="289" name="Group 288">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90" name="Straight Connector 289">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2"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3"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4" name="Isosceles Triangle 293">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5"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6"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7"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8" name="Isosceles Triangle 297">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9" name="Isosceles Triangle 298">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01" name="Rectangle 300">
            <a:extLst>
              <a:ext uri="{FF2B5EF4-FFF2-40B4-BE49-F238E27FC236}">
                <a16:creationId xmlns:a16="http://schemas.microsoft.com/office/drawing/2014/main" id="{84BC94C3-6F64-4CF2-A3D7-1DFF49851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sitting on the ground&#10;&#10;Description automatically generated">
            <a:extLst>
              <a:ext uri="{FF2B5EF4-FFF2-40B4-BE49-F238E27FC236}">
                <a16:creationId xmlns:a16="http://schemas.microsoft.com/office/drawing/2014/main" id="{550908CE-FBF0-C1A2-1DB6-EBE4DB986A8B}"/>
              </a:ext>
            </a:extLst>
          </p:cNvPr>
          <p:cNvPicPr>
            <a:picLocks noChangeAspect="1"/>
          </p:cNvPicPr>
          <p:nvPr/>
        </p:nvPicPr>
        <p:blipFill>
          <a:blip r:embed="rId3"/>
          <a:stretch>
            <a:fillRect/>
          </a:stretch>
        </p:blipFill>
        <p:spPr>
          <a:xfrm>
            <a:off x="1009793" y="482600"/>
            <a:ext cx="2914363" cy="4178299"/>
          </a:xfrm>
          <a:prstGeom prst="rect">
            <a:avLst/>
          </a:prstGeom>
        </p:spPr>
      </p:pic>
      <p:pic>
        <p:nvPicPr>
          <p:cNvPr id="284" name="Google Shape;284;p78"/>
          <p:cNvPicPr preferRelativeResize="0"/>
          <p:nvPr/>
        </p:nvPicPr>
        <p:blipFill rotWithShape="1">
          <a:blip r:embed="rId4"/>
          <a:stretch/>
        </p:blipFill>
        <p:spPr>
          <a:xfrm>
            <a:off x="4214839" y="763318"/>
            <a:ext cx="4933740" cy="362623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1"/>
        <p:cNvGrpSpPr/>
        <p:nvPr/>
      </p:nvGrpSpPr>
      <p:grpSpPr>
        <a:xfrm>
          <a:off x="0" y="0"/>
          <a:ext cx="0" cy="0"/>
          <a:chOff x="0" y="0"/>
          <a:chExt cx="0" cy="0"/>
        </a:xfrm>
      </p:grpSpPr>
      <p:grpSp>
        <p:nvGrpSpPr>
          <p:cNvPr id="258" name="Group 257">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59" name="Straight Connector 258">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1"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2"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3" name="Isosceles Triangle 262">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4"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5"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6"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7" name="Isosceles Triangle 266">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8" name="Isosceles Triangle 267">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70" name="Rectangle 269">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271">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73" name="Straight Connector 272">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4"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5"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6" name="Isosceles Triangle 275">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7"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8"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9"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0" name="Isosceles Triangle 279">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1" name="Isosceles Triangle 280">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83" name="Rectangle 282">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5" name="Straight Connector 284">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978" y="1238001"/>
            <a:ext cx="0" cy="2573977"/>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307;p36">
            <a:extLst>
              <a:ext uri="{FF2B5EF4-FFF2-40B4-BE49-F238E27FC236}">
                <a16:creationId xmlns:a16="http://schemas.microsoft.com/office/drawing/2014/main" id="{45E1B590-4043-B0FB-9C85-504AC7E10FBD}"/>
              </a:ext>
            </a:extLst>
          </p:cNvPr>
          <p:cNvSpPr txBox="1">
            <a:spLocks noGrp="1"/>
          </p:cNvSpPr>
          <p:nvPr>
            <p:ph type="title"/>
          </p:nvPr>
        </p:nvSpPr>
        <p:spPr>
          <a:xfrm>
            <a:off x="628650" y="273844"/>
            <a:ext cx="7886700" cy="994172"/>
          </a:xfrm>
          <a:prstGeom prst="rect">
            <a:avLst/>
          </a:prstGeom>
          <a:noFill/>
          <a:ln>
            <a:noFill/>
          </a:ln>
        </p:spPr>
        <p:txBody>
          <a:bodyPr spcFirstLastPara="1" vert="horz" wrap="square" lIns="68569" tIns="34275" rIns="68569" bIns="34275" rtlCol="0" anchor="ctr" anchorCtr="0">
            <a:normAutofit/>
          </a:bodyPr>
          <a:lstStyle/>
          <a:p>
            <a:pPr algn="ctr">
              <a:lnSpc>
                <a:spcPct val="90000"/>
              </a:lnSpc>
              <a:spcBef>
                <a:spcPts val="0"/>
              </a:spcBef>
              <a:buClr>
                <a:schemeClr val="dk1"/>
              </a:buClr>
              <a:buSzPts val="4400"/>
            </a:pPr>
            <a:r>
              <a:rPr lang="en-US"/>
              <a:t>Translation Process </a:t>
            </a:r>
          </a:p>
        </p:txBody>
      </p:sp>
      <p:grpSp>
        <p:nvGrpSpPr>
          <p:cNvPr id="20" name="Google Shape;308;p36">
            <a:extLst>
              <a:ext uri="{FF2B5EF4-FFF2-40B4-BE49-F238E27FC236}">
                <a16:creationId xmlns:a16="http://schemas.microsoft.com/office/drawing/2014/main" id="{D69B495E-A9E5-90E2-BA03-8F7BCF064840}"/>
              </a:ext>
            </a:extLst>
          </p:cNvPr>
          <p:cNvGrpSpPr/>
          <p:nvPr/>
        </p:nvGrpSpPr>
        <p:grpSpPr>
          <a:xfrm>
            <a:off x="632573" y="1268016"/>
            <a:ext cx="7878856" cy="2972901"/>
            <a:chOff x="5230" y="522407"/>
            <a:chExt cx="10505139" cy="3306523"/>
          </a:xfrm>
        </p:grpSpPr>
        <p:sp>
          <p:nvSpPr>
            <p:cNvPr id="7" name="Google Shape;309;p36">
              <a:extLst>
                <a:ext uri="{FF2B5EF4-FFF2-40B4-BE49-F238E27FC236}">
                  <a16:creationId xmlns:a16="http://schemas.microsoft.com/office/drawing/2014/main" id="{BD47B5C5-1D96-C3FF-4518-43F59A8C7E49}"/>
                </a:ext>
              </a:extLst>
            </p:cNvPr>
            <p:cNvSpPr/>
            <p:nvPr/>
          </p:nvSpPr>
          <p:spPr>
            <a:xfrm>
              <a:off x="5230" y="522407"/>
              <a:ext cx="2463977" cy="2463977"/>
            </a:xfrm>
            <a:prstGeom prst="roundRect">
              <a:avLst>
                <a:gd name="adj" fmla="val 10000"/>
              </a:avLst>
            </a:prstGeom>
            <a:blipFill rotWithShape="1">
              <a:blip r:embed="rId3">
                <a:alphaModFix/>
              </a:blip>
              <a:stretch>
                <a:fillRect l="-10996" r="-10997"/>
              </a:stretch>
            </a:blip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8" name="Google Shape;310;p36">
              <a:extLst>
                <a:ext uri="{FF2B5EF4-FFF2-40B4-BE49-F238E27FC236}">
                  <a16:creationId xmlns:a16="http://schemas.microsoft.com/office/drawing/2014/main" id="{1FC7D049-6D6C-D3B9-18AB-40793A04D1C7}"/>
                </a:ext>
              </a:extLst>
            </p:cNvPr>
            <p:cNvSpPr/>
            <p:nvPr/>
          </p:nvSpPr>
          <p:spPr>
            <a:xfrm>
              <a:off x="406342" y="2636636"/>
              <a:ext cx="2463977" cy="119229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9" name="Google Shape;311;p36">
              <a:extLst>
                <a:ext uri="{FF2B5EF4-FFF2-40B4-BE49-F238E27FC236}">
                  <a16:creationId xmlns:a16="http://schemas.microsoft.com/office/drawing/2014/main" id="{D1F489E3-AE97-B7E1-B9AE-7F3DA5B9D10F}"/>
                </a:ext>
              </a:extLst>
            </p:cNvPr>
            <p:cNvSpPr txBox="1"/>
            <p:nvPr/>
          </p:nvSpPr>
          <p:spPr>
            <a:xfrm>
              <a:off x="441263" y="2671557"/>
              <a:ext cx="2394135" cy="1122452"/>
            </a:xfrm>
            <a:prstGeom prst="rect">
              <a:avLst/>
            </a:prstGeom>
            <a:noFill/>
            <a:ln>
              <a:noFill/>
            </a:ln>
          </p:spPr>
          <p:txBody>
            <a:bodyPr spcFirstLastPara="1" wrap="square" lIns="68569" tIns="68569" rIns="68569" bIns="68569" anchor="ctr" anchorCtr="0">
              <a:noAutofit/>
            </a:bodyPr>
            <a:lstStyle/>
            <a:p>
              <a:pPr algn="ctr">
                <a:lnSpc>
                  <a:spcPct val="90000"/>
                </a:lnSpc>
                <a:buClr>
                  <a:schemeClr val="lt1"/>
                </a:buClr>
                <a:buSzPts val="2400"/>
              </a:pPr>
              <a:r>
                <a:rPr lang="en-US">
                  <a:solidFill>
                    <a:schemeClr val="lt1"/>
                  </a:solidFill>
                  <a:latin typeface="Calibri"/>
                  <a:ea typeface="Calibri"/>
                  <a:cs typeface="Calibri"/>
                  <a:sym typeface="Calibri"/>
                </a:rPr>
                <a:t>Technical Document</a:t>
              </a:r>
              <a:endParaRPr sz="1050">
                <a:solidFill>
                  <a:srgbClr val="000000"/>
                </a:solidFill>
                <a:latin typeface="Arial"/>
                <a:ea typeface="Arial"/>
                <a:cs typeface="Arial"/>
                <a:sym typeface="Arial"/>
              </a:endParaRPr>
            </a:p>
          </p:txBody>
        </p:sp>
        <p:sp>
          <p:nvSpPr>
            <p:cNvPr id="10" name="Google Shape;312;p36">
              <a:extLst>
                <a:ext uri="{FF2B5EF4-FFF2-40B4-BE49-F238E27FC236}">
                  <a16:creationId xmlns:a16="http://schemas.microsoft.com/office/drawing/2014/main" id="{670FAE31-FBE2-A245-2AC2-1053C8F79BBD}"/>
                </a:ext>
              </a:extLst>
            </p:cNvPr>
            <p:cNvSpPr/>
            <p:nvPr/>
          </p:nvSpPr>
          <p:spPr>
            <a:xfrm rot="18637">
              <a:off x="2943820" y="1468905"/>
              <a:ext cx="474623" cy="592059"/>
            </a:xfrm>
            <a:prstGeom prst="rightArrow">
              <a:avLst>
                <a:gd name="adj1" fmla="val 60000"/>
                <a:gd name="adj2" fmla="val 50000"/>
              </a:avLst>
            </a:prstGeom>
            <a:solidFill>
              <a:schemeClr val="accent2"/>
            </a:soli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1" name="Google Shape;313;p36">
              <a:extLst>
                <a:ext uri="{FF2B5EF4-FFF2-40B4-BE49-F238E27FC236}">
                  <a16:creationId xmlns:a16="http://schemas.microsoft.com/office/drawing/2014/main" id="{2F6B5101-44AC-2771-9C8B-F1EACBAAFBBF}"/>
                </a:ext>
              </a:extLst>
            </p:cNvPr>
            <p:cNvSpPr txBox="1"/>
            <p:nvPr/>
          </p:nvSpPr>
          <p:spPr>
            <a:xfrm rot="18637">
              <a:off x="2943821" y="1586931"/>
              <a:ext cx="332236" cy="355235"/>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900"/>
              </a:pPr>
              <a:endParaRPr sz="1425">
                <a:solidFill>
                  <a:schemeClr val="lt1"/>
                </a:solidFill>
                <a:latin typeface="Calibri"/>
                <a:ea typeface="Calibri"/>
                <a:cs typeface="Calibri"/>
                <a:sym typeface="Calibri"/>
              </a:endParaRPr>
            </a:p>
          </p:txBody>
        </p:sp>
        <p:sp>
          <p:nvSpPr>
            <p:cNvPr id="12" name="Google Shape;314;p36">
              <a:extLst>
                <a:ext uri="{FF2B5EF4-FFF2-40B4-BE49-F238E27FC236}">
                  <a16:creationId xmlns:a16="http://schemas.microsoft.com/office/drawing/2014/main" id="{A37CA2B9-A7FD-2F6E-537B-646E20D94383}"/>
                </a:ext>
              </a:extLst>
            </p:cNvPr>
            <p:cNvSpPr/>
            <p:nvPr/>
          </p:nvSpPr>
          <p:spPr>
            <a:xfrm>
              <a:off x="3825254" y="543117"/>
              <a:ext cx="2463977" cy="2463977"/>
            </a:xfrm>
            <a:prstGeom prst="roundRect">
              <a:avLst>
                <a:gd name="adj" fmla="val 10000"/>
              </a:avLst>
            </a:prstGeom>
            <a:blipFill rotWithShape="1">
              <a:blip r:embed="rId4">
                <a:alphaModFix/>
              </a:blip>
              <a:stretch>
                <a:fillRect t="-14998" b="-14996"/>
              </a:stretch>
            </a:blip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3" name="Google Shape;315;p36">
              <a:extLst>
                <a:ext uri="{FF2B5EF4-FFF2-40B4-BE49-F238E27FC236}">
                  <a16:creationId xmlns:a16="http://schemas.microsoft.com/office/drawing/2014/main" id="{60DEF9C9-7B5E-A5AF-74A4-7AD852166AF5}"/>
                </a:ext>
              </a:extLst>
            </p:cNvPr>
            <p:cNvSpPr/>
            <p:nvPr/>
          </p:nvSpPr>
          <p:spPr>
            <a:xfrm>
              <a:off x="4226367" y="2698765"/>
              <a:ext cx="2463977" cy="1109455"/>
            </a:xfrm>
            <a:prstGeom prst="roundRect">
              <a:avLst>
                <a:gd name="adj" fmla="val 10000"/>
              </a:avLst>
            </a:prstGeom>
            <a:solidFill>
              <a:srgbClr val="C47F6E"/>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4" name="Google Shape;316;p36">
              <a:extLst>
                <a:ext uri="{FF2B5EF4-FFF2-40B4-BE49-F238E27FC236}">
                  <a16:creationId xmlns:a16="http://schemas.microsoft.com/office/drawing/2014/main" id="{055DAB1A-FEAC-0A40-D6E5-54519298D558}"/>
                </a:ext>
              </a:extLst>
            </p:cNvPr>
            <p:cNvSpPr txBox="1"/>
            <p:nvPr/>
          </p:nvSpPr>
          <p:spPr>
            <a:xfrm>
              <a:off x="4258862" y="2731260"/>
              <a:ext cx="2398987" cy="1044465"/>
            </a:xfrm>
            <a:prstGeom prst="rect">
              <a:avLst/>
            </a:prstGeom>
            <a:noFill/>
            <a:ln>
              <a:noFill/>
            </a:ln>
          </p:spPr>
          <p:txBody>
            <a:bodyPr spcFirstLastPara="1" wrap="square" lIns="68569" tIns="68569" rIns="68569" bIns="68569" anchor="ctr" anchorCtr="0">
              <a:noAutofit/>
            </a:bodyPr>
            <a:lstStyle/>
            <a:p>
              <a:pPr algn="ctr">
                <a:lnSpc>
                  <a:spcPct val="90000"/>
                </a:lnSpc>
                <a:buClr>
                  <a:schemeClr val="lt1"/>
                </a:buClr>
                <a:buSzPts val="2400"/>
              </a:pPr>
              <a:r>
                <a:rPr lang="en-US">
                  <a:solidFill>
                    <a:schemeClr val="lt1"/>
                  </a:solidFill>
                  <a:latin typeface="Calibri"/>
                  <a:ea typeface="Calibri"/>
                  <a:cs typeface="Calibri"/>
                  <a:sym typeface="Calibri"/>
                </a:rPr>
                <a:t>Message/Content Table</a:t>
              </a:r>
              <a:endParaRPr sz="1050">
                <a:solidFill>
                  <a:srgbClr val="000000"/>
                </a:solidFill>
                <a:latin typeface="Arial"/>
                <a:ea typeface="Arial"/>
                <a:cs typeface="Arial"/>
                <a:sym typeface="Arial"/>
              </a:endParaRPr>
            </a:p>
          </p:txBody>
        </p:sp>
        <p:sp>
          <p:nvSpPr>
            <p:cNvPr id="15" name="Google Shape;317;p36">
              <a:extLst>
                <a:ext uri="{FF2B5EF4-FFF2-40B4-BE49-F238E27FC236}">
                  <a16:creationId xmlns:a16="http://schemas.microsoft.com/office/drawing/2014/main" id="{FD48B925-B7D6-95AE-3BA1-B127E682D3DC}"/>
                </a:ext>
              </a:extLst>
            </p:cNvPr>
            <p:cNvSpPr/>
            <p:nvPr/>
          </p:nvSpPr>
          <p:spPr>
            <a:xfrm rot="-9612">
              <a:off x="6763848" y="1473641"/>
              <a:ext cx="474618" cy="592059"/>
            </a:xfrm>
            <a:prstGeom prst="rightArrow">
              <a:avLst>
                <a:gd name="adj1" fmla="val 60000"/>
                <a:gd name="adj2" fmla="val 50000"/>
              </a:avLst>
            </a:prstGeom>
            <a:solidFill>
              <a:srgbClr val="A4A4A4"/>
            </a:soli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 name="Google Shape;318;p36">
              <a:extLst>
                <a:ext uri="{FF2B5EF4-FFF2-40B4-BE49-F238E27FC236}">
                  <a16:creationId xmlns:a16="http://schemas.microsoft.com/office/drawing/2014/main" id="{6B601F7C-CCF9-FFE3-377A-5D3F67D07342}"/>
                </a:ext>
              </a:extLst>
            </p:cNvPr>
            <p:cNvSpPr txBox="1"/>
            <p:nvPr/>
          </p:nvSpPr>
          <p:spPr>
            <a:xfrm rot="-9612">
              <a:off x="6763848" y="1592252"/>
              <a:ext cx="332233" cy="355235"/>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900"/>
              </a:pPr>
              <a:endParaRPr sz="1425">
                <a:solidFill>
                  <a:schemeClr val="lt1"/>
                </a:solidFill>
                <a:latin typeface="Calibri"/>
                <a:ea typeface="Calibri"/>
                <a:cs typeface="Calibri"/>
                <a:sym typeface="Calibri"/>
              </a:endParaRPr>
            </a:p>
          </p:txBody>
        </p:sp>
        <p:sp>
          <p:nvSpPr>
            <p:cNvPr id="17" name="Google Shape;319;p36">
              <a:extLst>
                <a:ext uri="{FF2B5EF4-FFF2-40B4-BE49-F238E27FC236}">
                  <a16:creationId xmlns:a16="http://schemas.microsoft.com/office/drawing/2014/main" id="{BDCA531E-6DBF-9D29-ABDB-A02CA1C15DDC}"/>
                </a:ext>
              </a:extLst>
            </p:cNvPr>
            <p:cNvSpPr/>
            <p:nvPr/>
          </p:nvSpPr>
          <p:spPr>
            <a:xfrm>
              <a:off x="7645279" y="532436"/>
              <a:ext cx="2463977" cy="2463977"/>
            </a:xfrm>
            <a:prstGeom prst="roundRect">
              <a:avLst>
                <a:gd name="adj" fmla="val 10000"/>
              </a:avLst>
            </a:prstGeom>
            <a:blipFill rotWithShape="1">
              <a:blip r:embed="rId5">
                <a:alphaModFix/>
              </a:blip>
              <a:stretch>
                <a:fillRect t="-30994" b="-30993"/>
              </a:stretch>
            </a:blip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8" name="Google Shape;320;p36">
              <a:extLst>
                <a:ext uri="{FF2B5EF4-FFF2-40B4-BE49-F238E27FC236}">
                  <a16:creationId xmlns:a16="http://schemas.microsoft.com/office/drawing/2014/main" id="{64BE1028-C692-76EA-E22F-5CA5AEFCE9E8}"/>
                </a:ext>
              </a:extLst>
            </p:cNvPr>
            <p:cNvSpPr/>
            <p:nvPr/>
          </p:nvSpPr>
          <p:spPr>
            <a:xfrm>
              <a:off x="8046392" y="2666721"/>
              <a:ext cx="2463977" cy="1152180"/>
            </a:xfrm>
            <a:prstGeom prst="roundRect">
              <a:avLst>
                <a:gd name="adj" fmla="val 10000"/>
              </a:avLst>
            </a:prstGeom>
            <a:solidFill>
              <a:srgbClr val="A4A4A4"/>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9" name="Google Shape;321;p36">
              <a:extLst>
                <a:ext uri="{FF2B5EF4-FFF2-40B4-BE49-F238E27FC236}">
                  <a16:creationId xmlns:a16="http://schemas.microsoft.com/office/drawing/2014/main" id="{6334B084-EB7B-6FC6-049D-A21188BB0DCD}"/>
                </a:ext>
              </a:extLst>
            </p:cNvPr>
            <p:cNvSpPr txBox="1"/>
            <p:nvPr/>
          </p:nvSpPr>
          <p:spPr>
            <a:xfrm>
              <a:off x="8080138" y="2700467"/>
              <a:ext cx="2396485" cy="1084688"/>
            </a:xfrm>
            <a:prstGeom prst="rect">
              <a:avLst/>
            </a:prstGeom>
            <a:noFill/>
            <a:ln>
              <a:noFill/>
            </a:ln>
          </p:spPr>
          <p:txBody>
            <a:bodyPr spcFirstLastPara="1" wrap="square" lIns="68569" tIns="68569" rIns="68569" bIns="68569" anchor="ctr" anchorCtr="0">
              <a:noAutofit/>
            </a:bodyPr>
            <a:lstStyle/>
            <a:p>
              <a:pPr algn="ctr">
                <a:lnSpc>
                  <a:spcPct val="90000"/>
                </a:lnSpc>
                <a:buClr>
                  <a:schemeClr val="lt1"/>
                </a:buClr>
                <a:buSzPts val="2400"/>
              </a:pPr>
              <a:r>
                <a:rPr lang="en-US">
                  <a:solidFill>
                    <a:schemeClr val="lt1"/>
                  </a:solidFill>
                  <a:latin typeface="Calibri"/>
                  <a:ea typeface="Calibri"/>
                  <a:cs typeface="Calibri"/>
                  <a:sym typeface="Calibri"/>
                </a:rPr>
                <a:t>Final Product</a:t>
              </a:r>
              <a:endParaRPr sz="105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7707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94F7-2320-1EBA-983A-1A04FEACD240}"/>
              </a:ext>
            </a:extLst>
          </p:cNvPr>
          <p:cNvSpPr>
            <a:spLocks noGrp="1"/>
          </p:cNvSpPr>
          <p:nvPr>
            <p:ph type="title"/>
          </p:nvPr>
        </p:nvSpPr>
        <p:spPr>
          <a:xfrm>
            <a:off x="2050542" y="457200"/>
            <a:ext cx="4818330" cy="990600"/>
          </a:xfrm>
        </p:spPr>
        <p:txBody>
          <a:bodyPr>
            <a:normAutofit/>
          </a:bodyPr>
          <a:lstStyle/>
          <a:p>
            <a:r>
              <a:rPr lang="en-US" sz="3200"/>
              <a:t>Narcan Training</a:t>
            </a:r>
          </a:p>
        </p:txBody>
      </p:sp>
      <p:sp>
        <p:nvSpPr>
          <p:cNvPr id="16" name="Isosceles Triangle 15">
            <a:extLst>
              <a:ext uri="{FF2B5EF4-FFF2-40B4-BE49-F238E27FC236}">
                <a16:creationId xmlns:a16="http://schemas.microsoft.com/office/drawing/2014/main" id="{9F8803AC-EE0E-40C2-AD46-FD84FAD82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187" y="2867227"/>
            <a:ext cx="372084" cy="2188724"/>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pile of pills and bottles&#10;&#10;Description automatically generated">
            <a:extLst>
              <a:ext uri="{FF2B5EF4-FFF2-40B4-BE49-F238E27FC236}">
                <a16:creationId xmlns:a16="http://schemas.microsoft.com/office/drawing/2014/main" id="{B7F7D265-835E-34CB-0E16-5FEB96DAE6A2}"/>
              </a:ext>
            </a:extLst>
          </p:cNvPr>
          <p:cNvPicPr>
            <a:picLocks noChangeAspect="1"/>
          </p:cNvPicPr>
          <p:nvPr/>
        </p:nvPicPr>
        <p:blipFill>
          <a:blip r:embed="rId3">
            <a:extLst>
              <a:ext uri="{837473B0-CC2E-450A-ABE3-18F120FF3D39}">
                <a1611:picAttrSrcUrl xmlns:a1611="http://schemas.microsoft.com/office/drawing/2016/11/main" r:id="rId4"/>
              </a:ext>
            </a:extLst>
          </a:blip>
          <a:srcRect l="33039" r="40350"/>
          <a:stretch/>
        </p:blipFill>
        <p:spPr>
          <a:xfrm>
            <a:off x="20" y="10"/>
            <a:ext cx="2050522" cy="5143490"/>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8" name="Isosceles Triangle 17">
            <a:extLst>
              <a:ext uri="{FF2B5EF4-FFF2-40B4-BE49-F238E27FC236}">
                <a16:creationId xmlns:a16="http://schemas.microsoft.com/office/drawing/2014/main" id="{051A3413-562D-435C-AAE4-56808F0CB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B9AED48-A51B-9408-73A7-6A655E062519}"/>
              </a:ext>
            </a:extLst>
          </p:cNvPr>
          <p:cNvSpPr>
            <a:spLocks noGrp="1"/>
          </p:cNvSpPr>
          <p:nvPr>
            <p:ph idx="1"/>
          </p:nvPr>
        </p:nvSpPr>
        <p:spPr>
          <a:xfrm>
            <a:off x="2031804" y="1623159"/>
            <a:ext cx="5080402" cy="2106593"/>
          </a:xfrm>
        </p:spPr>
        <p:txBody>
          <a:bodyPr vert="horz" lIns="91440" tIns="45720" rIns="91440" bIns="45720" rtlCol="0" anchor="t">
            <a:normAutofit fontScale="92500" lnSpcReduction="20000"/>
          </a:bodyPr>
          <a:lstStyle/>
          <a:p>
            <a:pPr marL="0" indent="0">
              <a:buNone/>
            </a:pPr>
            <a:r>
              <a:rPr lang="en-US" sz="2000" b="1" dirty="0"/>
              <a:t>What are opioids?</a:t>
            </a:r>
          </a:p>
          <a:p>
            <a:r>
              <a:rPr lang="en-US" sz="2000" dirty="0"/>
              <a:t>Opioid is the proper term, but opioid drugs may also be called opiates, painkillers, or narcotics. Opioids are a class of drugs commonly used to reduce pain. Opioids can be highly addictive and can lead to overdose if used in high amounts.</a:t>
            </a:r>
          </a:p>
          <a:p>
            <a:endParaRPr lang="en-US" sz="1600" dirty="0"/>
          </a:p>
        </p:txBody>
      </p:sp>
    </p:spTree>
    <p:extLst>
      <p:ext uri="{BB962C8B-B14F-4D97-AF65-F5344CB8AC3E}">
        <p14:creationId xmlns:p14="http://schemas.microsoft.com/office/powerpoint/2010/main" val="3422736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0BE4-95A0-E6AC-5E2E-A4F2E84E8AAF}"/>
              </a:ext>
            </a:extLst>
          </p:cNvPr>
          <p:cNvSpPr>
            <a:spLocks noGrp="1"/>
          </p:cNvSpPr>
          <p:nvPr>
            <p:ph type="title"/>
          </p:nvPr>
        </p:nvSpPr>
        <p:spPr>
          <a:xfrm>
            <a:off x="2048629" y="175475"/>
            <a:ext cx="4818330" cy="990600"/>
          </a:xfrm>
        </p:spPr>
        <p:txBody>
          <a:bodyPr>
            <a:normAutofit/>
          </a:bodyPr>
          <a:lstStyle/>
          <a:p>
            <a:r>
              <a:rPr lang="en-US" sz="3200"/>
              <a:t>What is an overdose?</a:t>
            </a:r>
          </a:p>
        </p:txBody>
      </p:sp>
      <p:sp>
        <p:nvSpPr>
          <p:cNvPr id="22" name="Isosceles Triangle 21">
            <a:extLst>
              <a:ext uri="{FF2B5EF4-FFF2-40B4-BE49-F238E27FC236}">
                <a16:creationId xmlns:a16="http://schemas.microsoft.com/office/drawing/2014/main" id="{9F8803AC-EE0E-40C2-AD46-FD84FAD82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187" y="2867227"/>
            <a:ext cx="372084" cy="2188724"/>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hand holding a handful of pills&#10;&#10;Description automatically generated">
            <a:extLst>
              <a:ext uri="{FF2B5EF4-FFF2-40B4-BE49-F238E27FC236}">
                <a16:creationId xmlns:a16="http://schemas.microsoft.com/office/drawing/2014/main" id="{FF4E60B3-09E6-331C-0B98-CF334D51860C}"/>
              </a:ext>
            </a:extLst>
          </p:cNvPr>
          <p:cNvPicPr>
            <a:picLocks noChangeAspect="1"/>
          </p:cNvPicPr>
          <p:nvPr/>
        </p:nvPicPr>
        <p:blipFill>
          <a:blip r:embed="rId3">
            <a:extLst>
              <a:ext uri="{837473B0-CC2E-450A-ABE3-18F120FF3D39}">
                <a1611:picAttrSrcUrl xmlns:a1611="http://schemas.microsoft.com/office/drawing/2016/11/main" r:id="rId4"/>
              </a:ext>
            </a:extLst>
          </a:blip>
          <a:srcRect l="35667" r="40214" b="-1"/>
          <a:stretch/>
        </p:blipFill>
        <p:spPr>
          <a:xfrm>
            <a:off x="20" y="10"/>
            <a:ext cx="2050522" cy="5143490"/>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4" name="Isosceles Triangle 23">
            <a:extLst>
              <a:ext uri="{FF2B5EF4-FFF2-40B4-BE49-F238E27FC236}">
                <a16:creationId xmlns:a16="http://schemas.microsoft.com/office/drawing/2014/main" id="{051A3413-562D-435C-AAE4-56808F0CB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57491"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85D7EEA-0DA2-1ABE-16FF-C7FE90635ED3}"/>
              </a:ext>
            </a:extLst>
          </p:cNvPr>
          <p:cNvSpPr>
            <a:spLocks noGrp="1"/>
          </p:cNvSpPr>
          <p:nvPr>
            <p:ph idx="1"/>
          </p:nvPr>
        </p:nvSpPr>
        <p:spPr>
          <a:xfrm>
            <a:off x="2165278" y="1049205"/>
            <a:ext cx="4818330" cy="2910580"/>
          </a:xfrm>
        </p:spPr>
        <p:txBody>
          <a:bodyPr vert="horz" lIns="91440" tIns="45720" rIns="91440" bIns="45720" rtlCol="0" anchor="t">
            <a:noAutofit/>
          </a:bodyPr>
          <a:lstStyle/>
          <a:p>
            <a:r>
              <a:rPr lang="en-US" sz="1600" dirty="0"/>
              <a:t>An opioid overdose occurs when too much of the drug overwhelms the brain and interrupts the body’s natural drive to breathe. During an overdose, breathing can be dangerously slowed or stopped, causing brain damage or death. It’s important to recognize the signs and act fast. </a:t>
            </a:r>
          </a:p>
          <a:p>
            <a:endParaRPr lang="en-US" sz="1600" dirty="0"/>
          </a:p>
          <a:p>
            <a:pPr marL="0" indent="0">
              <a:buNone/>
            </a:pPr>
            <a:r>
              <a:rPr lang="en-US" sz="1600" dirty="0"/>
              <a:t>Signs of an overdose may include: </a:t>
            </a:r>
          </a:p>
          <a:p>
            <a:r>
              <a:rPr lang="en-US" sz="1600" dirty="0"/>
              <a:t>Small, constricted “pinpoint pupils” </a:t>
            </a:r>
          </a:p>
          <a:p>
            <a:r>
              <a:rPr lang="en-US" sz="1600" dirty="0"/>
              <a:t>Falling asleep or loss of consciousness </a:t>
            </a:r>
          </a:p>
          <a:p>
            <a:r>
              <a:rPr lang="en-US" sz="1600" dirty="0"/>
              <a:t>Slow, shallow breathing Choking or gurgling sounds </a:t>
            </a:r>
          </a:p>
          <a:p>
            <a:r>
              <a:rPr lang="en-US" sz="1600" dirty="0"/>
              <a:t>Limp body Pale, blue, or cold skin</a:t>
            </a:r>
          </a:p>
        </p:txBody>
      </p:sp>
    </p:spTree>
    <p:extLst>
      <p:ext uri="{BB962C8B-B14F-4D97-AF65-F5344CB8AC3E}">
        <p14:creationId xmlns:p14="http://schemas.microsoft.com/office/powerpoint/2010/main" val="173292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group of boxes with a spray&#10;&#10;Description automatically generated">
            <a:extLst>
              <a:ext uri="{FF2B5EF4-FFF2-40B4-BE49-F238E27FC236}">
                <a16:creationId xmlns:a16="http://schemas.microsoft.com/office/drawing/2014/main" id="{B8C923D5-2CA2-EA31-D155-D572DD674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2" r="4902" b="-3"/>
          <a:stretch/>
        </p:blipFill>
        <p:spPr bwMode="auto">
          <a:xfrm>
            <a:off x="3202390" y="10"/>
            <a:ext cx="5941610" cy="514349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030DB8-58EE-1932-7376-9F3E61335889}"/>
              </a:ext>
            </a:extLst>
          </p:cNvPr>
          <p:cNvSpPr>
            <a:spLocks noGrp="1"/>
          </p:cNvSpPr>
          <p:nvPr>
            <p:ph type="title"/>
          </p:nvPr>
        </p:nvSpPr>
        <p:spPr>
          <a:xfrm>
            <a:off x="507999" y="457200"/>
            <a:ext cx="3010705" cy="990600"/>
          </a:xfrm>
        </p:spPr>
        <p:txBody>
          <a:bodyPr>
            <a:normAutofit fontScale="90000"/>
          </a:bodyPr>
          <a:lstStyle/>
          <a:p>
            <a:r>
              <a:rPr lang="en-US" sz="2800"/>
              <a:t>What is Naloxone/Narcan?</a:t>
            </a:r>
          </a:p>
        </p:txBody>
      </p:sp>
      <p:sp>
        <p:nvSpPr>
          <p:cNvPr id="3" name="Content Placeholder 2">
            <a:extLst>
              <a:ext uri="{FF2B5EF4-FFF2-40B4-BE49-F238E27FC236}">
                <a16:creationId xmlns:a16="http://schemas.microsoft.com/office/drawing/2014/main" id="{4120CF06-AE2E-1CC7-392B-290A93AF3499}"/>
              </a:ext>
            </a:extLst>
          </p:cNvPr>
          <p:cNvSpPr>
            <a:spLocks noGrp="1"/>
          </p:cNvSpPr>
          <p:nvPr>
            <p:ph idx="1"/>
          </p:nvPr>
        </p:nvSpPr>
        <p:spPr>
          <a:xfrm>
            <a:off x="508000" y="1620441"/>
            <a:ext cx="2888342" cy="2910580"/>
          </a:xfrm>
        </p:spPr>
        <p:txBody>
          <a:bodyPr>
            <a:normAutofit/>
          </a:bodyPr>
          <a:lstStyle/>
          <a:p>
            <a:r>
              <a:rPr lang="en-US" sz="1800" dirty="0"/>
              <a:t>Naloxone is a safe medication that temporarily stops the effect of opioids. This helps a person start to breathe again and wake up from an opioid overdose.</a:t>
            </a:r>
          </a:p>
          <a:p>
            <a:pPr marL="0" indent="0">
              <a:buNone/>
            </a:pPr>
            <a:endParaRPr lang="en-US" sz="1800" dirty="0"/>
          </a:p>
          <a:p>
            <a:endParaRPr lang="en-US" sz="1800" dirty="0"/>
          </a:p>
        </p:txBody>
      </p:sp>
      <p:cxnSp>
        <p:nvCxnSpPr>
          <p:cNvPr id="1052" name="Straight Connector 105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59"/>
            <a:ext cx="3572668" cy="2382441"/>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5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6350"/>
            <a:ext cx="2255511"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635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2286000"/>
            <a:ext cx="2444751"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6350"/>
            <a:ext cx="2140744"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635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635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2692400"/>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8209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FE03A4-9C19-3A45-862A-029EA6344445}"/>
              </a:ext>
            </a:extLst>
          </p:cNvPr>
          <p:cNvSpPr>
            <a:spLocks noGrp="1"/>
          </p:cNvSpPr>
          <p:nvPr>
            <p:ph type="title"/>
          </p:nvPr>
        </p:nvSpPr>
        <p:spPr>
          <a:xfrm>
            <a:off x="1000126" y="457200"/>
            <a:ext cx="6447501" cy="550762"/>
          </a:xfrm>
        </p:spPr>
        <p:txBody>
          <a:bodyPr>
            <a:noAutofit/>
          </a:bodyPr>
          <a:lstStyle/>
          <a:p>
            <a:r>
              <a:rPr lang="en-US" sz="3200"/>
              <a:t>How does naloxone work?</a:t>
            </a:r>
            <a:br>
              <a:rPr lang="en-US" sz="3200"/>
            </a:br>
            <a:endParaRPr lang="en-US" sz="3200"/>
          </a:p>
        </p:txBody>
      </p:sp>
      <p:sp>
        <p:nvSpPr>
          <p:cNvPr id="22" name="Isosceles Triangle 21">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7738BF6-F615-1A50-28C8-A1D6493FA270}"/>
              </a:ext>
            </a:extLst>
          </p:cNvPr>
          <p:cNvSpPr>
            <a:spLocks noGrp="1"/>
          </p:cNvSpPr>
          <p:nvPr>
            <p:ph idx="1"/>
          </p:nvPr>
        </p:nvSpPr>
        <p:spPr>
          <a:xfrm>
            <a:off x="984312" y="1063919"/>
            <a:ext cx="7807324" cy="3280955"/>
          </a:xfrm>
        </p:spPr>
        <p:txBody>
          <a:bodyPr>
            <a:normAutofit/>
          </a:bodyPr>
          <a:lstStyle/>
          <a:p>
            <a:r>
              <a:rPr lang="en-US" sz="1600" b="0" i="0" u="none" strike="noStrike">
                <a:effectLst/>
                <a:latin typeface="Mont"/>
              </a:rPr>
              <a:t>Naloxone reverses an opioid overdose by blocking the opioid receptors in the brain. </a:t>
            </a:r>
          </a:p>
          <a:p>
            <a:r>
              <a:rPr lang="en-US" sz="1600" b="0" i="0" u="none" strike="noStrike">
                <a:effectLst/>
                <a:latin typeface="Mont"/>
              </a:rPr>
              <a:t>This is a temporary effect and can last between 30 and 90 minutes. After giving someone naloxone, it may take a few minutes to work. </a:t>
            </a:r>
          </a:p>
          <a:p>
            <a:r>
              <a:rPr lang="en-US" sz="1600" b="0" i="0" u="none" strike="noStrike">
                <a:effectLst/>
                <a:latin typeface="Mont"/>
              </a:rPr>
              <a:t>If a first dose of naloxone does not work after 3 minutes, give a second dose. </a:t>
            </a:r>
            <a:endParaRPr lang="en-US" sz="1600"/>
          </a:p>
        </p:txBody>
      </p:sp>
      <p:sp>
        <p:nvSpPr>
          <p:cNvPr id="23" name="Isosceles Triangle 2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300990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8">
            <a:extLst>
              <a:ext uri="{FF2B5EF4-FFF2-40B4-BE49-F238E27FC236}">
                <a16:creationId xmlns:a16="http://schemas.microsoft.com/office/drawing/2014/main" id="{D40BF145-09E7-AD69-3404-C4648BB79E9E}"/>
              </a:ext>
            </a:extLst>
          </p:cNvPr>
          <p:cNvSpPr/>
          <p:nvPr/>
        </p:nvSpPr>
        <p:spPr>
          <a:xfrm>
            <a:off x="1355432" y="2691664"/>
            <a:ext cx="3314321" cy="1994636"/>
          </a:xfrm>
          <a:custGeom>
            <a:avLst/>
            <a:gdLst/>
            <a:ahLst/>
            <a:cxnLst/>
            <a:rect l="l" t="t" r="r" b="b"/>
            <a:pathLst>
              <a:path w="4713701" h="2836815">
                <a:moveTo>
                  <a:pt x="0" y="0"/>
                </a:moveTo>
                <a:lnTo>
                  <a:pt x="4713701" y="0"/>
                </a:lnTo>
                <a:lnTo>
                  <a:pt x="4713701" y="2836815"/>
                </a:lnTo>
                <a:lnTo>
                  <a:pt x="0" y="2836815"/>
                </a:lnTo>
                <a:lnTo>
                  <a:pt x="0" y="0"/>
                </a:lnTo>
                <a:close/>
              </a:path>
            </a:pathLst>
          </a:custGeom>
          <a:blipFill>
            <a:blip r:embed="rId3"/>
            <a:stretch>
              <a:fillRect l="-10089"/>
            </a:stretch>
          </a:blipFill>
        </p:spPr>
        <p:txBody>
          <a:bodyPr/>
          <a:lstStyle/>
          <a:p>
            <a:endParaRPr lang="en-US"/>
          </a:p>
        </p:txBody>
      </p:sp>
    </p:spTree>
    <p:extLst>
      <p:ext uri="{BB962C8B-B14F-4D97-AF65-F5344CB8AC3E}">
        <p14:creationId xmlns:p14="http://schemas.microsoft.com/office/powerpoint/2010/main" val="3591119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ctrTitle"/>
          </p:nvPr>
        </p:nvSpPr>
        <p:spPr>
          <a:xfrm>
            <a:off x="791185" y="7135"/>
            <a:ext cx="6482733" cy="1512798"/>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Mission/Vision</a:t>
            </a:r>
            <a:endParaRPr lang="en-US"/>
          </a:p>
        </p:txBody>
      </p:sp>
      <p:sp>
        <p:nvSpPr>
          <p:cNvPr id="162" name="Google Shape;162;p18"/>
          <p:cNvSpPr txBox="1">
            <a:spLocks noGrp="1"/>
          </p:cNvSpPr>
          <p:nvPr>
            <p:ph type="subTitle" idx="1"/>
          </p:nvPr>
        </p:nvSpPr>
        <p:spPr>
          <a:xfrm>
            <a:off x="176450" y="1180200"/>
            <a:ext cx="7114446" cy="2783100"/>
          </a:xfrm>
          <a:prstGeom prst="rect">
            <a:avLst/>
          </a:prstGeom>
        </p:spPr>
        <p:txBody>
          <a:bodyPr spcFirstLastPara="1" wrap="square" lIns="91425" tIns="91425" rIns="91425" bIns="91425" anchor="t" anchorCtr="0">
            <a:noAutofit/>
          </a:bodyPr>
          <a:lstStyle/>
          <a:p>
            <a:pPr marL="674370" indent="-285750" algn="l">
              <a:lnSpc>
                <a:spcPct val="115000"/>
              </a:lnSpc>
              <a:spcBef>
                <a:spcPts val="0"/>
              </a:spcBef>
              <a:buClr>
                <a:srgbClr val="000000"/>
              </a:buClr>
              <a:buSzPts val="1283"/>
              <a:buFont typeface="Arial" charset="2"/>
              <a:buChar char="•"/>
            </a:pPr>
            <a:r>
              <a:rPr lang="en" sz="1800">
                <a:solidFill>
                  <a:srgbClr val="000000"/>
                </a:solidFill>
              </a:rPr>
              <a:t>As a noncommercial educational public radio station, we aim to address cultural and informational isolation of Hispanic/Latino Americans and other disadvantaged communities.</a:t>
            </a:r>
            <a:endParaRPr lang="en-US" sz="1800"/>
          </a:p>
          <a:p>
            <a:pPr marL="674370" indent="-285750" algn="l">
              <a:lnSpc>
                <a:spcPct val="115000"/>
              </a:lnSpc>
              <a:spcBef>
                <a:spcPts val="0"/>
              </a:spcBef>
              <a:buClr>
                <a:srgbClr val="000000"/>
              </a:buClr>
              <a:buSzPts val="1283"/>
              <a:buFont typeface="Arial" charset="2"/>
              <a:buChar char="•"/>
            </a:pPr>
            <a:r>
              <a:rPr lang="en" sz="1800">
                <a:solidFill>
                  <a:srgbClr val="000000"/>
                </a:solidFill>
              </a:rPr>
              <a:t>Produce quality radio programming to overcome barriers of literacy, language, discrimination, poverty, and illness. ​</a:t>
            </a:r>
          </a:p>
          <a:p>
            <a:pPr marL="674370" indent="-285750" algn="l">
              <a:lnSpc>
                <a:spcPct val="115000"/>
              </a:lnSpc>
              <a:spcBef>
                <a:spcPts val="0"/>
              </a:spcBef>
              <a:buClr>
                <a:srgbClr val="000000"/>
              </a:buClr>
              <a:buSzPts val="1283"/>
              <a:buFont typeface="Arial" charset="2"/>
              <a:buChar char="•"/>
            </a:pPr>
            <a:r>
              <a:rPr lang="en" sz="1800">
                <a:solidFill>
                  <a:srgbClr val="000000"/>
                </a:solidFill>
              </a:rPr>
              <a:t>Empower communities to participate fully in a multiethnic society. </a:t>
            </a:r>
          </a:p>
          <a:p>
            <a:pPr marL="674370" indent="-285750" algn="l">
              <a:lnSpc>
                <a:spcPct val="114999"/>
              </a:lnSpc>
              <a:spcBef>
                <a:spcPts val="0"/>
              </a:spcBef>
              <a:buClr>
                <a:srgbClr val="000000"/>
              </a:buClr>
              <a:buSzPts val="1283"/>
              <a:buFont typeface="Arial" charset="2"/>
              <a:buChar char="•"/>
            </a:pPr>
            <a:r>
              <a:rPr lang="en" sz="1800">
                <a:solidFill>
                  <a:srgbClr val="000000"/>
                </a:solidFill>
              </a:rPr>
              <a:t>Uplift future generations through education and engagement. </a:t>
            </a:r>
          </a:p>
        </p:txBody>
      </p:sp>
      <p:sp>
        <p:nvSpPr>
          <p:cNvPr id="2" name="Rectangle 1">
            <a:extLst>
              <a:ext uri="{FF2B5EF4-FFF2-40B4-BE49-F238E27FC236}">
                <a16:creationId xmlns:a16="http://schemas.microsoft.com/office/drawing/2014/main" id="{1ECBCEB2-D0E9-BF1B-1151-CD1C49D1ADA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82AB0E61-755E-45CA-1524-CEF55A3BFEE4}"/>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BB710-4D28-2379-2FF6-3450A8015B9C}"/>
              </a:ext>
            </a:extLst>
          </p:cNvPr>
          <p:cNvSpPr>
            <a:spLocks noGrp="1"/>
          </p:cNvSpPr>
          <p:nvPr>
            <p:ph type="title"/>
          </p:nvPr>
        </p:nvSpPr>
        <p:spPr>
          <a:xfrm>
            <a:off x="782962" y="884363"/>
            <a:ext cx="2475485" cy="3347917"/>
          </a:xfrm>
        </p:spPr>
        <p:txBody>
          <a:bodyPr anchor="ctr">
            <a:normAutofit/>
          </a:bodyPr>
          <a:lstStyle/>
          <a:p>
            <a:r>
              <a:rPr lang="en-US"/>
              <a:t>How does one use Naloxone on someone?​</a:t>
            </a:r>
          </a:p>
        </p:txBody>
      </p:sp>
      <p:sp>
        <p:nvSpPr>
          <p:cNvPr id="68" name="Isosceles Triangle 67">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09900"/>
            <a:ext cx="336549" cy="21336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0" name="Straight Connector 69">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2502" y="1081946"/>
            <a:ext cx="0" cy="29527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C4B9B369-1AC2-3461-659B-4F09FC19A216}"/>
              </a:ext>
            </a:extLst>
          </p:cNvPr>
          <p:cNvSpPr>
            <a:spLocks noGrp="1"/>
          </p:cNvSpPr>
          <p:nvPr>
            <p:ph idx="1"/>
          </p:nvPr>
        </p:nvSpPr>
        <p:spPr>
          <a:xfrm>
            <a:off x="3734188" y="831858"/>
            <a:ext cx="4755762" cy="3452925"/>
          </a:xfrm>
        </p:spPr>
        <p:txBody>
          <a:bodyPr vert="horz" lIns="91440" tIns="45720" rIns="91440" bIns="45720" rtlCol="0" anchor="ctr">
            <a:noAutofit/>
          </a:bodyPr>
          <a:lstStyle/>
          <a:p>
            <a:pPr>
              <a:lnSpc>
                <a:spcPct val="90000"/>
              </a:lnSpc>
              <a:buFont typeface="Wingdings" charset="2"/>
              <a:buChar char="v"/>
            </a:pPr>
            <a:r>
              <a:rPr lang="en-US" sz="1800" b="1"/>
              <a:t>Step 1​</a:t>
            </a:r>
            <a:endParaRPr lang="en-US"/>
          </a:p>
          <a:p>
            <a:pPr marL="556895" lvl="1" indent="-213995">
              <a:lnSpc>
                <a:spcPct val="90000"/>
              </a:lnSpc>
              <a:buFont typeface="Wingdings" charset="2"/>
              <a:buChar char="Ø"/>
            </a:pPr>
            <a:r>
              <a:rPr lang="en-US" sz="1650"/>
              <a:t>Get their attention​</a:t>
            </a:r>
          </a:p>
          <a:p>
            <a:pPr>
              <a:lnSpc>
                <a:spcPct val="90000"/>
              </a:lnSpc>
              <a:buFont typeface="Wingdings" charset="2"/>
              <a:buChar char="v"/>
            </a:pPr>
            <a:r>
              <a:rPr lang="en-US" sz="1800" b="1"/>
              <a:t>Step 2​</a:t>
            </a:r>
          </a:p>
          <a:p>
            <a:pPr marL="556895" lvl="1" indent="-213995">
              <a:lnSpc>
                <a:spcPct val="90000"/>
              </a:lnSpc>
              <a:buFont typeface="Wingdings" charset="2"/>
              <a:buChar char="Ø"/>
            </a:pPr>
            <a:r>
              <a:rPr lang="en-US" sz="1650"/>
              <a:t>Call 911​​</a:t>
            </a:r>
          </a:p>
          <a:p>
            <a:pPr>
              <a:lnSpc>
                <a:spcPct val="90000"/>
              </a:lnSpc>
              <a:buFont typeface="Wingdings" charset="2"/>
              <a:buChar char="v"/>
            </a:pPr>
            <a:r>
              <a:rPr lang="en-US" sz="1800" b="1"/>
              <a:t>Step 3​</a:t>
            </a:r>
          </a:p>
          <a:p>
            <a:pPr marL="556895" lvl="1" indent="-213995">
              <a:lnSpc>
                <a:spcPct val="90000"/>
              </a:lnSpc>
              <a:buFont typeface="Wingdings" charset="2"/>
              <a:buChar char="Ø"/>
            </a:pPr>
            <a:r>
              <a:rPr lang="en-US" sz="1650"/>
              <a:t> Administer Naloxone​</a:t>
            </a:r>
          </a:p>
          <a:p>
            <a:pPr marL="556895" lvl="1" indent="-213995">
              <a:lnSpc>
                <a:spcPct val="90000"/>
              </a:lnSpc>
              <a:buFont typeface="Wingdings" charset="2"/>
              <a:buChar char="Ø"/>
            </a:pPr>
            <a:r>
              <a:rPr lang="en-US" sz="1650"/>
              <a:t>Peel back package to device​</a:t>
            </a:r>
          </a:p>
          <a:p>
            <a:pPr marL="556895" lvl="1" indent="-213995">
              <a:lnSpc>
                <a:spcPct val="90000"/>
              </a:lnSpc>
              <a:buFont typeface="Wingdings" charset="2"/>
              <a:buChar char="Ø"/>
            </a:pPr>
            <a:r>
              <a:rPr lang="en-US" sz="1650"/>
              <a:t>Place tip in nostril​</a:t>
            </a:r>
          </a:p>
          <a:p>
            <a:pPr marL="556895" lvl="1" indent="-213995">
              <a:lnSpc>
                <a:spcPct val="90000"/>
              </a:lnSpc>
              <a:buFont typeface="Wingdings" charset="2"/>
              <a:buChar char="Ø"/>
            </a:pPr>
            <a:r>
              <a:rPr lang="en-US" sz="1650"/>
              <a:t>Press plunger firmly​​</a:t>
            </a:r>
          </a:p>
          <a:p>
            <a:pPr>
              <a:lnSpc>
                <a:spcPct val="90000"/>
              </a:lnSpc>
              <a:buFont typeface="Wingdings" charset="2"/>
              <a:buChar char="v"/>
            </a:pPr>
            <a:r>
              <a:rPr lang="en-US" sz="1800" b="1"/>
              <a:t>Step 4​</a:t>
            </a:r>
          </a:p>
          <a:p>
            <a:pPr marL="556895" lvl="1" indent="-213995">
              <a:lnSpc>
                <a:spcPct val="90000"/>
              </a:lnSpc>
              <a:buFont typeface="Wingdings" charset="2"/>
              <a:buChar char="Ø"/>
            </a:pPr>
            <a:r>
              <a:rPr lang="en-US" sz="1650"/>
              <a:t>Tilt head back to support breathing ​</a:t>
            </a:r>
          </a:p>
          <a:p>
            <a:pPr marL="556895" lvl="1" indent="-213995">
              <a:lnSpc>
                <a:spcPct val="90000"/>
              </a:lnSpc>
              <a:buFont typeface="Wingdings" charset="2"/>
              <a:buChar char="Ø"/>
            </a:pPr>
            <a:r>
              <a:rPr lang="en-US" sz="1650"/>
              <a:t>Wait 1-3 minutes ​</a:t>
            </a:r>
          </a:p>
          <a:p>
            <a:pPr marL="556895" lvl="1" indent="-213995">
              <a:lnSpc>
                <a:spcPct val="90000"/>
              </a:lnSpc>
              <a:buFont typeface="Wingdings" charset="2"/>
              <a:buChar char="Ø"/>
            </a:pPr>
            <a:r>
              <a:rPr lang="en-US" sz="1650"/>
              <a:t>Give second dose as needed​</a:t>
            </a:r>
          </a:p>
          <a:p>
            <a:pPr marL="556895" lvl="1" indent="-213995">
              <a:lnSpc>
                <a:spcPct val="90000"/>
              </a:lnSpc>
              <a:buFont typeface="Wingdings" charset="2"/>
              <a:buChar char="Ø"/>
            </a:pPr>
            <a:r>
              <a:rPr lang="en-US" sz="1650"/>
              <a:t>Care for person until help arrives</a:t>
            </a:r>
          </a:p>
        </p:txBody>
      </p:sp>
      <p:sp>
        <p:nvSpPr>
          <p:cNvPr id="72" name="Isosceles Triangle 71">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23104" y="0"/>
            <a:ext cx="631947" cy="3462216"/>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9382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white box with a white label next to a white box with a white label&#10;&#10;Description automatically generated">
            <a:extLst>
              <a:ext uri="{FF2B5EF4-FFF2-40B4-BE49-F238E27FC236}">
                <a16:creationId xmlns:a16="http://schemas.microsoft.com/office/drawing/2014/main" id="{2FD2258D-3ED4-5828-485E-B50862F878F5}"/>
              </a:ext>
            </a:extLst>
          </p:cNvPr>
          <p:cNvPicPr>
            <a:picLocks noChangeAspect="1"/>
          </p:cNvPicPr>
          <p:nvPr/>
        </p:nvPicPr>
        <p:blipFill>
          <a:blip r:embed="rId2">
            <a:extLst>
              <a:ext uri="{837473B0-CC2E-450A-ABE3-18F120FF3D39}">
                <a1611:picAttrSrcUrl xmlns:a1611="http://schemas.microsoft.com/office/drawing/2016/11/main" r:id="rId3"/>
              </a:ext>
            </a:extLst>
          </a:blip>
          <a:srcRect b="7907"/>
          <a:stretch/>
        </p:blipFill>
        <p:spPr>
          <a:xfrm>
            <a:off x="3202390" y="10"/>
            <a:ext cx="5941610" cy="514349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B94C3132-3227-B926-CF36-6160BD0C2CFD}"/>
              </a:ext>
            </a:extLst>
          </p:cNvPr>
          <p:cNvSpPr>
            <a:spLocks noGrp="1"/>
          </p:cNvSpPr>
          <p:nvPr>
            <p:ph type="title"/>
          </p:nvPr>
        </p:nvSpPr>
        <p:spPr>
          <a:xfrm>
            <a:off x="507999" y="457200"/>
            <a:ext cx="2888343" cy="990600"/>
          </a:xfrm>
        </p:spPr>
        <p:txBody>
          <a:bodyPr>
            <a:normAutofit/>
          </a:bodyPr>
          <a:lstStyle/>
          <a:p>
            <a:r>
              <a:rPr lang="en-US"/>
              <a:t>WHERE TO GET NALOXONE​</a:t>
            </a:r>
          </a:p>
        </p:txBody>
      </p:sp>
      <p:sp>
        <p:nvSpPr>
          <p:cNvPr id="3" name="Content Placeholder 2">
            <a:extLst>
              <a:ext uri="{FF2B5EF4-FFF2-40B4-BE49-F238E27FC236}">
                <a16:creationId xmlns:a16="http://schemas.microsoft.com/office/drawing/2014/main" id="{AF296177-13B2-7D9D-A762-6491DEE715A3}"/>
              </a:ext>
            </a:extLst>
          </p:cNvPr>
          <p:cNvSpPr>
            <a:spLocks noGrp="1"/>
          </p:cNvSpPr>
          <p:nvPr>
            <p:ph idx="1"/>
          </p:nvPr>
        </p:nvSpPr>
        <p:spPr>
          <a:xfrm>
            <a:off x="507999" y="1620441"/>
            <a:ext cx="3572667" cy="2910580"/>
          </a:xfrm>
        </p:spPr>
        <p:txBody>
          <a:bodyPr>
            <a:noAutofit/>
          </a:bodyPr>
          <a:lstStyle/>
          <a:p>
            <a:r>
              <a:rPr lang="en-US" sz="1800"/>
              <a:t>Pharmacies​</a:t>
            </a:r>
          </a:p>
          <a:p>
            <a:r>
              <a:rPr lang="en-US" sz="1800"/>
              <a:t>Community organizations​</a:t>
            </a:r>
          </a:p>
          <a:p>
            <a:r>
              <a:rPr lang="en-US" sz="1800"/>
              <a:t>Mail order​</a:t>
            </a:r>
          </a:p>
          <a:p>
            <a:pPr lvl="1"/>
            <a:r>
              <a:rPr lang="en-US" sz="1800"/>
              <a:t>https://adai.uw.edu/get-free-naloxone-by-mail-in-wa-state/ ​</a:t>
            </a:r>
          </a:p>
          <a:p>
            <a:r>
              <a:rPr lang="en-US" sz="1800"/>
              <a:t>Naloxone Vending Machines</a:t>
            </a:r>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59"/>
            <a:ext cx="3572668" cy="2382441"/>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6350"/>
            <a:ext cx="2255511"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635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2286000"/>
            <a:ext cx="2444751"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6350"/>
            <a:ext cx="2140744"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635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635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2692400"/>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5893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A66E68E5-3DDF-4C34-3C50-B3A32D732F65}"/>
            </a:ext>
          </a:extLst>
        </p:cNvPr>
        <p:cNvGrpSpPr/>
        <p:nvPr/>
      </p:nvGrpSpPr>
      <p:grpSpPr>
        <a:xfrm>
          <a:off x="0" y="0"/>
          <a:ext cx="0" cy="0"/>
          <a:chOff x="0" y="0"/>
          <a:chExt cx="0" cy="0"/>
        </a:xfrm>
      </p:grpSpPr>
      <p:sp>
        <p:nvSpPr>
          <p:cNvPr id="128" name="Google Shape;128;p13">
            <a:extLst>
              <a:ext uri="{FF2B5EF4-FFF2-40B4-BE49-F238E27FC236}">
                <a16:creationId xmlns:a16="http://schemas.microsoft.com/office/drawing/2014/main" id="{C0CBD48A-5565-6B3F-D64C-EA5C706A1DB5}"/>
              </a:ext>
            </a:extLst>
          </p:cNvPr>
          <p:cNvSpPr txBox="1">
            <a:spLocks noGrp="1"/>
          </p:cNvSpPr>
          <p:nvPr>
            <p:ph type="ctrTitle"/>
          </p:nvPr>
        </p:nvSpPr>
        <p:spPr>
          <a:xfrm>
            <a:off x="970973" y="417368"/>
            <a:ext cx="5825202" cy="1990377"/>
          </a:xfrm>
          <a:prstGeom prst="rect">
            <a:avLst/>
          </a:prstGeom>
        </p:spPr>
        <p:txBody>
          <a:bodyPr spcFirstLastPara="1" lIns="91425" tIns="91425" rIns="91425" bIns="91425" anchorCtr="0">
            <a:normAutofit fontScale="90000"/>
          </a:bodyPr>
          <a:lstStyle/>
          <a:p>
            <a:pPr algn="l">
              <a:lnSpc>
                <a:spcPct val="90000"/>
              </a:lnSpc>
              <a:spcBef>
                <a:spcPts val="0"/>
              </a:spcBef>
            </a:pPr>
            <a:r>
              <a:rPr lang="en" b="1"/>
              <a:t>Best Practices for Opioid Awareness:</a:t>
            </a:r>
            <a:br>
              <a:rPr lang="en"/>
            </a:br>
            <a:r>
              <a:rPr lang="en"/>
              <a:t>Radio and  Outreach Campaigns</a:t>
            </a:r>
            <a:endParaRPr lang="en-US"/>
          </a:p>
        </p:txBody>
      </p:sp>
      <p:pic>
        <p:nvPicPr>
          <p:cNvPr id="2" name="Google Shape;130;p13">
            <a:extLst>
              <a:ext uri="{FF2B5EF4-FFF2-40B4-BE49-F238E27FC236}">
                <a16:creationId xmlns:a16="http://schemas.microsoft.com/office/drawing/2014/main" id="{3B30D2CD-A94D-BF26-BBD3-8C9E70687245}"/>
              </a:ext>
            </a:extLst>
          </p:cNvPr>
          <p:cNvPicPr preferRelativeResize="0"/>
          <p:nvPr/>
        </p:nvPicPr>
        <p:blipFill rotWithShape="1">
          <a:blip r:embed="rId3">
            <a:alphaModFix/>
          </a:blip>
          <a:srcRect t="18193"/>
          <a:stretch/>
        </p:blipFill>
        <p:spPr>
          <a:xfrm>
            <a:off x="7824750" y="4537904"/>
            <a:ext cx="936578" cy="611946"/>
          </a:xfrm>
          <a:prstGeom prst="rect">
            <a:avLst/>
          </a:prstGeom>
          <a:noFill/>
          <a:ln>
            <a:noFill/>
          </a:ln>
        </p:spPr>
      </p:pic>
      <p:pic>
        <p:nvPicPr>
          <p:cNvPr id="3" name="Google Shape;131;p13">
            <a:extLst>
              <a:ext uri="{FF2B5EF4-FFF2-40B4-BE49-F238E27FC236}">
                <a16:creationId xmlns:a16="http://schemas.microsoft.com/office/drawing/2014/main" id="{F1587A9A-A9FD-7B68-0EE3-469CEE9AA25A}"/>
              </a:ext>
            </a:extLst>
          </p:cNvPr>
          <p:cNvPicPr preferRelativeResize="0"/>
          <p:nvPr/>
        </p:nvPicPr>
        <p:blipFill>
          <a:blip r:embed="rId4">
            <a:alphaModFix/>
          </a:blip>
          <a:stretch>
            <a:fillRect/>
          </a:stretch>
        </p:blipFill>
        <p:spPr>
          <a:xfrm>
            <a:off x="6740478" y="4531554"/>
            <a:ext cx="1075496" cy="611946"/>
          </a:xfrm>
          <a:prstGeom prst="rect">
            <a:avLst/>
          </a:prstGeom>
          <a:noFill/>
          <a:ln>
            <a:noFill/>
          </a:ln>
        </p:spPr>
      </p:pic>
      <p:sp>
        <p:nvSpPr>
          <p:cNvPr id="4" name="TextBox 3">
            <a:extLst>
              <a:ext uri="{FF2B5EF4-FFF2-40B4-BE49-F238E27FC236}">
                <a16:creationId xmlns:a16="http://schemas.microsoft.com/office/drawing/2014/main" id="{647E918C-8A19-502D-791F-844B4465CB51}"/>
              </a:ext>
            </a:extLst>
          </p:cNvPr>
          <p:cNvSpPr txBox="1"/>
          <p:nvPr/>
        </p:nvSpPr>
        <p:spPr>
          <a:xfrm>
            <a:off x="1376517" y="3007984"/>
            <a:ext cx="4449038" cy="1200329"/>
          </a:xfrm>
          <a:prstGeom prst="rect">
            <a:avLst/>
          </a:prstGeom>
          <a:noFill/>
        </p:spPr>
        <p:txBody>
          <a:bodyPr wrap="none" rtlCol="0">
            <a:spAutoFit/>
          </a:bodyPr>
          <a:lstStyle/>
          <a:p>
            <a:r>
              <a:rPr lang="en-US"/>
              <a:t>Elizabeth Torres, Director of Operations</a:t>
            </a:r>
          </a:p>
          <a:p>
            <a:r>
              <a:rPr lang="en-US">
                <a:hlinkClick r:id="rId5"/>
              </a:rPr>
              <a:t>etorres@kdna.org</a:t>
            </a:r>
            <a:r>
              <a:rPr lang="en-US"/>
              <a:t> </a:t>
            </a:r>
          </a:p>
          <a:p>
            <a:r>
              <a:rPr lang="en-US"/>
              <a:t>Salvador Delgadillo, Program Coordinator</a:t>
            </a:r>
          </a:p>
          <a:p>
            <a:r>
              <a:rPr lang="en-US" err="1">
                <a:hlinkClick r:id="rId6"/>
              </a:rPr>
              <a:t>sdelgadillo</a:t>
            </a:r>
            <a:r>
              <a:rPr lang="en-US">
                <a:hlinkClick r:id="rId6"/>
              </a:rPr>
              <a:t>@kdna.org</a:t>
            </a:r>
            <a:r>
              <a:rPr lang="en-US"/>
              <a:t> </a:t>
            </a:r>
          </a:p>
        </p:txBody>
      </p:sp>
    </p:spTree>
    <p:extLst>
      <p:ext uri="{BB962C8B-B14F-4D97-AF65-F5344CB8AC3E}">
        <p14:creationId xmlns:p14="http://schemas.microsoft.com/office/powerpoint/2010/main" val="2632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28"/>
                                        </p:tgtEl>
                                        <p:attrNameLst>
                                          <p:attrName>style.visibility</p:attrName>
                                        </p:attrNameLst>
                                      </p:cBhvr>
                                      <p:to>
                                        <p:strVal val="visible"/>
                                      </p:to>
                                    </p:set>
                                    <p:animEffect transition="in" filter="fade">
                                      <p:cBhvr>
                                        <p:cTn id="7" dur="4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a:spLocks noGrp="1"/>
          </p:cNvSpPr>
          <p:nvPr>
            <p:ph type="ctrTitle"/>
          </p:nvPr>
        </p:nvSpPr>
        <p:spPr>
          <a:xfrm>
            <a:off x="650849" y="2956"/>
            <a:ext cx="5189678" cy="1383402"/>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a:t>How did it all start?</a:t>
            </a:r>
          </a:p>
        </p:txBody>
      </p:sp>
      <p:sp>
        <p:nvSpPr>
          <p:cNvPr id="150" name="Google Shape;150;p16"/>
          <p:cNvSpPr txBox="1">
            <a:spLocks noGrp="1"/>
          </p:cNvSpPr>
          <p:nvPr>
            <p:ph type="subTitle" idx="1"/>
          </p:nvPr>
        </p:nvSpPr>
        <p:spPr>
          <a:xfrm>
            <a:off x="212930" y="1254986"/>
            <a:ext cx="6069117" cy="3412800"/>
          </a:xfrm>
          <a:prstGeom prst="rect">
            <a:avLst/>
          </a:prstGeom>
        </p:spPr>
        <p:txBody>
          <a:bodyPr spcFirstLastPara="1" wrap="square" lIns="91425" tIns="91425" rIns="91425" bIns="91425" anchor="t" anchorCtr="0">
            <a:normAutofit fontScale="55000" lnSpcReduction="20000"/>
          </a:bodyPr>
          <a:lstStyle/>
          <a:p>
            <a:pPr marL="698500" lvl="0" indent="-307975" algn="l" rtl="0">
              <a:lnSpc>
                <a:spcPct val="115000"/>
              </a:lnSpc>
              <a:spcBef>
                <a:spcPts val="0"/>
              </a:spcBef>
              <a:spcAft>
                <a:spcPts val="0"/>
              </a:spcAft>
              <a:buClr>
                <a:srgbClr val="000000"/>
              </a:buClr>
              <a:buSzPct val="80000"/>
              <a:buFont typeface="Arial"/>
              <a:buChar char="●"/>
            </a:pPr>
            <a:r>
              <a:rPr lang="en-US" sz="2500" b="1">
                <a:solidFill>
                  <a:srgbClr val="000000"/>
                </a:solidFill>
              </a:rPr>
              <a:t>Dec 19, 1979:</a:t>
            </a:r>
            <a:r>
              <a:rPr lang="en-US" sz="2500">
                <a:solidFill>
                  <a:srgbClr val="000000"/>
                </a:solidFill>
              </a:rPr>
              <a:t> NCEC launched a Radio KDNA Spanish-language noncommercial education public radio station </a:t>
            </a:r>
          </a:p>
          <a:p>
            <a:pPr marL="698500" indent="-307975" algn="l">
              <a:lnSpc>
                <a:spcPct val="115000"/>
              </a:lnSpc>
              <a:buClr>
                <a:srgbClr val="000000"/>
              </a:buClr>
              <a:buSzPct val="80000"/>
              <a:buFont typeface="Arial"/>
              <a:buChar char="●"/>
            </a:pPr>
            <a:r>
              <a:rPr lang="en-US" sz="2500" b="1">
                <a:solidFill>
                  <a:srgbClr val="000000"/>
                </a:solidFill>
              </a:rPr>
              <a:t>May 18,1980: </a:t>
            </a:r>
            <a:r>
              <a:rPr lang="en-US" sz="2500">
                <a:solidFill>
                  <a:srgbClr val="000000"/>
                </a:solidFill>
              </a:rPr>
              <a:t>Mount St. Helens eruption </a:t>
            </a:r>
          </a:p>
          <a:p>
            <a:pPr marL="698500" indent="-307975" algn="l">
              <a:lnSpc>
                <a:spcPct val="115000"/>
              </a:lnSpc>
              <a:buClr>
                <a:srgbClr val="000000"/>
              </a:buClr>
              <a:buFont typeface="Arial"/>
              <a:buChar char="●"/>
            </a:pPr>
            <a:r>
              <a:rPr lang="en-US" sz="2500" b="1">
                <a:solidFill>
                  <a:srgbClr val="000000"/>
                </a:solidFill>
              </a:rPr>
              <a:t>September 21, 1986:</a:t>
            </a:r>
            <a:r>
              <a:rPr lang="en-US" sz="2500">
                <a:solidFill>
                  <a:srgbClr val="000000"/>
                </a:solidFill>
              </a:rPr>
              <a:t> We covered and helped with "the Movement" the first strikes led by the United Farm Workers of Washington State. ​</a:t>
            </a:r>
          </a:p>
          <a:p>
            <a:pPr marL="698500" indent="-307975" algn="l">
              <a:lnSpc>
                <a:spcPct val="115000"/>
              </a:lnSpc>
              <a:buClr>
                <a:srgbClr val="000000"/>
              </a:buClr>
              <a:buSzPct val="80000"/>
              <a:buFont typeface="Arial"/>
              <a:buChar char="●"/>
            </a:pPr>
            <a:r>
              <a:rPr lang="en-US" sz="2500" b="1">
                <a:solidFill>
                  <a:srgbClr val="000000"/>
                </a:solidFill>
              </a:rPr>
              <a:t>1986:</a:t>
            </a:r>
            <a:r>
              <a:rPr lang="en-US" sz="2500">
                <a:solidFill>
                  <a:srgbClr val="000000"/>
                </a:solidFill>
              </a:rPr>
              <a:t> Amnesty</a:t>
            </a:r>
          </a:p>
          <a:p>
            <a:pPr marL="698500" indent="-307975" algn="l">
              <a:lnSpc>
                <a:spcPct val="115000"/>
              </a:lnSpc>
              <a:buClr>
                <a:srgbClr val="000000"/>
              </a:buClr>
              <a:buSzPct val="80000"/>
              <a:buFont typeface="Arial"/>
              <a:buChar char="●"/>
            </a:pPr>
            <a:r>
              <a:rPr lang="en-US" sz="2500" b="1">
                <a:solidFill>
                  <a:srgbClr val="000000"/>
                </a:solidFill>
              </a:rPr>
              <a:t>1986:</a:t>
            </a:r>
            <a:r>
              <a:rPr lang="en-US" sz="2500">
                <a:solidFill>
                  <a:srgbClr val="000000"/>
                </a:solidFill>
              </a:rPr>
              <a:t> HIV AIDS </a:t>
            </a:r>
          </a:p>
          <a:p>
            <a:pPr marL="698500" indent="-307975" algn="l">
              <a:lnSpc>
                <a:spcPct val="115000"/>
              </a:lnSpc>
              <a:buClr>
                <a:srgbClr val="000000"/>
              </a:buClr>
              <a:buSzPct val="80000"/>
              <a:buFont typeface="Arial"/>
              <a:buChar char="●"/>
            </a:pPr>
            <a:r>
              <a:rPr lang="en-US" sz="2500" b="1">
                <a:solidFill>
                  <a:srgbClr val="000000"/>
                </a:solidFill>
              </a:rPr>
              <a:t>March 2020</a:t>
            </a:r>
            <a:r>
              <a:rPr lang="en-US" sz="2500">
                <a:solidFill>
                  <a:srgbClr val="000000"/>
                </a:solidFill>
              </a:rPr>
              <a:t> Covid-19 pandemic ​</a:t>
            </a:r>
          </a:p>
          <a:p>
            <a:pPr marL="390525" lvl="0" indent="0" algn="l" rtl="0">
              <a:lnSpc>
                <a:spcPct val="115000"/>
              </a:lnSpc>
              <a:spcBef>
                <a:spcPts val="0"/>
              </a:spcBef>
              <a:spcAft>
                <a:spcPts val="0"/>
              </a:spcAft>
              <a:buClr>
                <a:srgbClr val="000000"/>
              </a:buClr>
              <a:buSzPct val="80000"/>
            </a:pPr>
            <a:endParaRPr lang="en-US" sz="2500" b="1">
              <a:solidFill>
                <a:srgbClr val="000000"/>
              </a:solidFill>
            </a:endParaRPr>
          </a:p>
          <a:p>
            <a:pPr marL="390525" lvl="0" indent="0" algn="l" rtl="0">
              <a:lnSpc>
                <a:spcPct val="115000"/>
              </a:lnSpc>
              <a:spcBef>
                <a:spcPts val="0"/>
              </a:spcBef>
              <a:spcAft>
                <a:spcPts val="0"/>
              </a:spcAft>
              <a:buClr>
                <a:srgbClr val="000000"/>
              </a:buClr>
              <a:buSzPct val="80000"/>
            </a:pPr>
            <a:r>
              <a:rPr lang="en-US" sz="2500" b="1">
                <a:solidFill>
                  <a:srgbClr val="000000"/>
                </a:solidFill>
              </a:rPr>
              <a:t>We strive to bring education and entertainment on a daily basis to our listeners through our radio programs.</a:t>
            </a:r>
          </a:p>
          <a:p>
            <a:pPr marL="0" lvl="0" indent="0" algn="l" rtl="0">
              <a:spcBef>
                <a:spcPts val="0"/>
              </a:spcBef>
              <a:spcAft>
                <a:spcPts val="0"/>
              </a:spcAft>
              <a:buNone/>
            </a:pPr>
            <a:endParaRPr lang="en-US"/>
          </a:p>
        </p:txBody>
      </p:sp>
      <p:pic>
        <p:nvPicPr>
          <p:cNvPr id="2" name="Picture 1">
            <a:extLst>
              <a:ext uri="{FF2B5EF4-FFF2-40B4-BE49-F238E27FC236}">
                <a16:creationId xmlns:a16="http://schemas.microsoft.com/office/drawing/2014/main" id="{B6A201F6-304D-18DD-81D7-39CA6F659F90}"/>
              </a:ext>
            </a:extLst>
          </p:cNvPr>
          <p:cNvPicPr>
            <a:picLocks noChangeAspect="1"/>
          </p:cNvPicPr>
          <p:nvPr/>
        </p:nvPicPr>
        <p:blipFill rotWithShape="1">
          <a:blip r:embed="rId3"/>
          <a:srcRect r="2" b="3496"/>
          <a:stretch/>
        </p:blipFill>
        <p:spPr>
          <a:xfrm>
            <a:off x="6070663" y="1146394"/>
            <a:ext cx="2953924" cy="28507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grpSp>
        <p:nvGrpSpPr>
          <p:cNvPr id="224" name="Group 223">
            <a:extLst>
              <a:ext uri="{FF2B5EF4-FFF2-40B4-BE49-F238E27FC236}">
                <a16:creationId xmlns:a16="http://schemas.microsoft.com/office/drawing/2014/main" id="{1A31CB30-E0E7-4B2C-A3A3-816872C287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13" name="Straight Connector 212">
              <a:extLst>
                <a:ext uri="{FF2B5EF4-FFF2-40B4-BE49-F238E27FC236}">
                  <a16:creationId xmlns:a16="http://schemas.microsoft.com/office/drawing/2014/main" id="{05AD4E29-B61A-40BE-97BC-68E77C1EB7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CC18DED4-B929-47C8-B57F-F3C8901432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5" name="Rectangle 23">
              <a:extLst>
                <a:ext uri="{FF2B5EF4-FFF2-40B4-BE49-F238E27FC236}">
                  <a16:creationId xmlns:a16="http://schemas.microsoft.com/office/drawing/2014/main" id="{8214A095-576F-461F-A154-1FC4202D7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6" name="Rectangle 25">
              <a:extLst>
                <a:ext uri="{FF2B5EF4-FFF2-40B4-BE49-F238E27FC236}">
                  <a16:creationId xmlns:a16="http://schemas.microsoft.com/office/drawing/2014/main" id="{515F2694-7885-4B84-A9A1-A55707FE6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7" name="Isosceles Triangle 216">
              <a:extLst>
                <a:ext uri="{FF2B5EF4-FFF2-40B4-BE49-F238E27FC236}">
                  <a16:creationId xmlns:a16="http://schemas.microsoft.com/office/drawing/2014/main" id="{0542D629-79A6-44ED-AC25-F55A6E2A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8" name="Rectangle 27">
              <a:extLst>
                <a:ext uri="{FF2B5EF4-FFF2-40B4-BE49-F238E27FC236}">
                  <a16:creationId xmlns:a16="http://schemas.microsoft.com/office/drawing/2014/main" id="{B41D9E3C-5E56-476D-9AD3-BFB8B5631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9" name="Rectangle 28">
              <a:extLst>
                <a:ext uri="{FF2B5EF4-FFF2-40B4-BE49-F238E27FC236}">
                  <a16:creationId xmlns:a16="http://schemas.microsoft.com/office/drawing/2014/main" id="{8F87D754-D0AA-499C-81E1-80EC0595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0" name="Rectangle 29">
              <a:extLst>
                <a:ext uri="{FF2B5EF4-FFF2-40B4-BE49-F238E27FC236}">
                  <a16:creationId xmlns:a16="http://schemas.microsoft.com/office/drawing/2014/main" id="{970C55C7-6473-4215-A4E7-EAF80DCBC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1" name="Isosceles Triangle 220">
              <a:extLst>
                <a:ext uri="{FF2B5EF4-FFF2-40B4-BE49-F238E27FC236}">
                  <a16:creationId xmlns:a16="http://schemas.microsoft.com/office/drawing/2014/main" id="{CA11488B-749A-4380-B3CA-444593531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2" name="Isosceles Triangle 221">
              <a:extLst>
                <a:ext uri="{FF2B5EF4-FFF2-40B4-BE49-F238E27FC236}">
                  <a16:creationId xmlns:a16="http://schemas.microsoft.com/office/drawing/2014/main" id="{E11E930F-4EA6-4224-8AF2-950E50972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67" name="Google Shape;167;p19"/>
          <p:cNvSpPr txBox="1">
            <a:spLocks noGrp="1"/>
          </p:cNvSpPr>
          <p:nvPr>
            <p:ph type="ctrTitle"/>
          </p:nvPr>
        </p:nvSpPr>
        <p:spPr>
          <a:xfrm>
            <a:off x="629795" y="457200"/>
            <a:ext cx="6325706" cy="990600"/>
          </a:xfrm>
          <a:prstGeom prst="rect">
            <a:avLst/>
          </a:prstGeom>
        </p:spPr>
        <p:txBody>
          <a:bodyPr spcFirstLastPara="1" vert="horz" lIns="91440" tIns="45720" rIns="91440" bIns="45720" rtlCol="0" anchor="t" anchorCtr="0">
            <a:normAutofit/>
          </a:bodyPr>
          <a:lstStyle/>
          <a:p>
            <a:pPr marL="0" lvl="0" indent="0" algn="l" defTabSz="457200">
              <a:spcAft>
                <a:spcPts val="0"/>
              </a:spcAft>
            </a:pPr>
            <a:r>
              <a:rPr lang="en-US" sz="3600"/>
              <a:t>KDNA  Audience </a:t>
            </a:r>
          </a:p>
        </p:txBody>
      </p:sp>
      <p:pic>
        <p:nvPicPr>
          <p:cNvPr id="169" name="Google Shape;169;p19"/>
          <p:cNvPicPr preferRelativeResize="0"/>
          <p:nvPr/>
        </p:nvPicPr>
        <p:blipFill>
          <a:blip r:embed="rId3"/>
          <a:stretch>
            <a:fillRect/>
          </a:stretch>
        </p:blipFill>
        <p:spPr>
          <a:xfrm>
            <a:off x="510048" y="1853719"/>
            <a:ext cx="3531500" cy="2055646"/>
          </a:xfrm>
          <a:prstGeom prst="rect">
            <a:avLst/>
          </a:prstGeom>
          <a:noFill/>
        </p:spPr>
      </p:pic>
      <p:sp>
        <p:nvSpPr>
          <p:cNvPr id="168" name="Google Shape;168;p19"/>
          <p:cNvSpPr txBox="1">
            <a:spLocks noGrp="1"/>
          </p:cNvSpPr>
          <p:nvPr>
            <p:ph type="subTitle" idx="1"/>
          </p:nvPr>
        </p:nvSpPr>
        <p:spPr>
          <a:xfrm>
            <a:off x="4568439" y="842826"/>
            <a:ext cx="2392134" cy="2910580"/>
          </a:xfrm>
          <a:prstGeom prst="rect">
            <a:avLst/>
          </a:prstGeom>
        </p:spPr>
        <p:txBody>
          <a:bodyPr spcFirstLastPara="1" vert="horz" lIns="91440" tIns="45720" rIns="91440" bIns="45720" rtlCol="0" anchor="t" anchorCtr="0">
            <a:noAutofit/>
          </a:bodyPr>
          <a:lstStyle/>
          <a:p>
            <a:pPr marL="457200" lvl="0" indent="-330200" algn="l" defTabSz="457200">
              <a:spcBef>
                <a:spcPts val="1000"/>
              </a:spcBef>
              <a:buFont typeface="Wingdings 3" charset="2"/>
              <a:buChar char=""/>
            </a:pPr>
            <a:r>
              <a:rPr lang="en-US" sz="1800">
                <a:solidFill>
                  <a:schemeClr val="tx1">
                    <a:lumMod val="75000"/>
                    <a:lumOff val="25000"/>
                  </a:schemeClr>
                </a:solidFill>
              </a:rPr>
              <a:t>Yakima Valley</a:t>
            </a:r>
          </a:p>
          <a:p>
            <a:pPr marL="457200" lvl="0" indent="-330200" algn="l" defTabSz="457200">
              <a:spcBef>
                <a:spcPts val="1000"/>
              </a:spcBef>
              <a:buFont typeface="Wingdings 3" charset="2"/>
              <a:buChar char=""/>
            </a:pPr>
            <a:r>
              <a:rPr lang="en-US" sz="1800">
                <a:solidFill>
                  <a:schemeClr val="tx1">
                    <a:lumMod val="75000"/>
                    <a:lumOff val="25000"/>
                  </a:schemeClr>
                </a:solidFill>
              </a:rPr>
              <a:t>Generational farmworkers</a:t>
            </a:r>
          </a:p>
          <a:p>
            <a:pPr marL="457200" lvl="0" indent="-330200" algn="l" defTabSz="457200">
              <a:spcBef>
                <a:spcPts val="1000"/>
              </a:spcBef>
              <a:buFont typeface="Wingdings 3" charset="2"/>
              <a:buChar char=""/>
            </a:pPr>
            <a:r>
              <a:rPr lang="en-US" sz="1800">
                <a:solidFill>
                  <a:schemeClr val="tx1">
                    <a:lumMod val="75000"/>
                    <a:lumOff val="25000"/>
                  </a:schemeClr>
                </a:solidFill>
              </a:rPr>
              <a:t>Primarily Hispanic/Latino</a:t>
            </a:r>
          </a:p>
          <a:p>
            <a:pPr marL="457200" lvl="0" indent="-330200" algn="l" defTabSz="457200">
              <a:spcBef>
                <a:spcPts val="1000"/>
              </a:spcBef>
              <a:buFont typeface="Wingdings 3" charset="2"/>
              <a:buChar char=""/>
            </a:pPr>
            <a:r>
              <a:rPr lang="en-US" sz="1800">
                <a:solidFill>
                  <a:schemeClr val="tx1">
                    <a:lumMod val="75000"/>
                    <a:lumOff val="25000"/>
                  </a:schemeClr>
                </a:solidFill>
              </a:rPr>
              <a:t>Spanish as a first language</a:t>
            </a:r>
          </a:p>
          <a:p>
            <a:pPr marL="457200" lvl="0" indent="-330200" algn="l" defTabSz="457200">
              <a:spcBef>
                <a:spcPts val="1000"/>
              </a:spcBef>
              <a:buFont typeface="Wingdings 3" charset="2"/>
              <a:buChar char=""/>
            </a:pPr>
            <a:r>
              <a:rPr lang="en-US" sz="1800">
                <a:solidFill>
                  <a:schemeClr val="tx1">
                    <a:lumMod val="75000"/>
                    <a:lumOff val="25000"/>
                  </a:schemeClr>
                </a:solidFill>
              </a:rPr>
              <a:t>Undocumented</a:t>
            </a:r>
          </a:p>
          <a:p>
            <a:pPr marL="457200" lvl="0" indent="-330200" algn="l" defTabSz="457200">
              <a:spcBef>
                <a:spcPts val="1000"/>
              </a:spcBef>
              <a:buFont typeface="Wingdings 3" charset="2"/>
              <a:buChar char=""/>
            </a:pPr>
            <a:r>
              <a:rPr lang="en-US" sz="1800">
                <a:solidFill>
                  <a:schemeClr val="tx1">
                    <a:lumMod val="75000"/>
                    <a:lumOff val="25000"/>
                  </a:schemeClr>
                </a:solidFill>
              </a:rPr>
              <a:t>Underserved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6D178FC-1907-4922-AA30-719402FAA7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44" name="Straight Connector 43">
              <a:extLst>
                <a:ext uri="{FF2B5EF4-FFF2-40B4-BE49-F238E27FC236}">
                  <a16:creationId xmlns:a16="http://schemas.microsoft.com/office/drawing/2014/main" id="{23AF21C3-8DE4-4D87-A64D-77F6487C4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1DE3EF6D-1F38-4115-93BC-77BD2FB85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E31C83A5-88AF-48BE-BF18-BCD441B26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5">
              <a:extLst>
                <a:ext uri="{FF2B5EF4-FFF2-40B4-BE49-F238E27FC236}">
                  <a16:creationId xmlns:a16="http://schemas.microsoft.com/office/drawing/2014/main" id="{1A69C88A-5BA9-4172-98C1-120F3221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3D58E1DE-DB6B-4772-A7B1-DF94F77FB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7">
              <a:extLst>
                <a:ext uri="{FF2B5EF4-FFF2-40B4-BE49-F238E27FC236}">
                  <a16:creationId xmlns:a16="http://schemas.microsoft.com/office/drawing/2014/main" id="{A73CFB7E-FE1B-4EBB-8A51-C929F2DC9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8">
              <a:extLst>
                <a:ext uri="{FF2B5EF4-FFF2-40B4-BE49-F238E27FC236}">
                  <a16:creationId xmlns:a16="http://schemas.microsoft.com/office/drawing/2014/main" id="{B4B826B7-E4AC-4476-96C5-576DABA6C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9">
              <a:extLst>
                <a:ext uri="{FF2B5EF4-FFF2-40B4-BE49-F238E27FC236}">
                  <a16:creationId xmlns:a16="http://schemas.microsoft.com/office/drawing/2014/main" id="{79460421-E5A9-435C-B0BC-78F6A3B5A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D3A4D7F7-A7D4-40B0-A8BA-E4550E963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Isosceles Triangle 52">
              <a:extLst>
                <a:ext uri="{FF2B5EF4-FFF2-40B4-BE49-F238E27FC236}">
                  <a16:creationId xmlns:a16="http://schemas.microsoft.com/office/drawing/2014/main" id="{22B007C3-7AE4-431E-A807-3D51DE7DE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5" name="Rectangle 54">
            <a:extLst>
              <a:ext uri="{FF2B5EF4-FFF2-40B4-BE49-F238E27FC236}">
                <a16:creationId xmlns:a16="http://schemas.microsoft.com/office/drawing/2014/main" id="{4D7B8F8F-4528-4480-AFA3-A006195F5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25CE5-C5C8-EB8F-3C57-48D6A5F13219}"/>
              </a:ext>
            </a:extLst>
          </p:cNvPr>
          <p:cNvSpPr>
            <a:spLocks noGrp="1"/>
          </p:cNvSpPr>
          <p:nvPr>
            <p:ph type="title" idx="4294967295"/>
          </p:nvPr>
        </p:nvSpPr>
        <p:spPr>
          <a:xfrm>
            <a:off x="965199" y="457200"/>
            <a:ext cx="7648121" cy="824592"/>
          </a:xfrm>
        </p:spPr>
        <p:txBody>
          <a:bodyPr vert="horz" lIns="91440" tIns="45720" rIns="91440" bIns="45720" rtlCol="0" anchor="t">
            <a:noAutofit/>
          </a:bodyPr>
          <a:lstStyle/>
          <a:p>
            <a:pPr algn="ctr" defTabSz="457200">
              <a:lnSpc>
                <a:spcPct val="90000"/>
              </a:lnSpc>
            </a:pPr>
            <a:r>
              <a:rPr lang="en-US" sz="3200" b="1"/>
              <a:t>Hispanic/Latinos prefer Radio as a primary media source</a:t>
            </a:r>
            <a:endParaRPr lang="en-US" sz="3200"/>
          </a:p>
        </p:txBody>
      </p:sp>
      <p:sp>
        <p:nvSpPr>
          <p:cNvPr id="57" name="Isosceles Triangle 56">
            <a:extLst>
              <a:ext uri="{FF2B5EF4-FFF2-40B4-BE49-F238E27FC236}">
                <a16:creationId xmlns:a16="http://schemas.microsoft.com/office/drawing/2014/main" id="{4F8B2185-AE38-43EA-9FA9-E5378AD7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Isosceles Triangle 58">
            <a:extLst>
              <a:ext uri="{FF2B5EF4-FFF2-40B4-BE49-F238E27FC236}">
                <a16:creationId xmlns:a16="http://schemas.microsoft.com/office/drawing/2014/main" id="{0D36BD5A-BF22-48CD-8A55-28B19177C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300990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3" name="Content Placeholder 2">
            <a:extLst>
              <a:ext uri="{FF2B5EF4-FFF2-40B4-BE49-F238E27FC236}">
                <a16:creationId xmlns:a16="http://schemas.microsoft.com/office/drawing/2014/main" id="{B2586492-9078-9261-4BC9-D2F2CDF2D72C}"/>
              </a:ext>
            </a:extLst>
          </p:cNvPr>
          <p:cNvGraphicFramePr>
            <a:graphicFrameLocks noGrp="1"/>
          </p:cNvGraphicFramePr>
          <p:nvPr>
            <p:ph idx="4294967295"/>
            <p:extLst>
              <p:ext uri="{D42A27DB-BD31-4B8C-83A1-F6EECF244321}">
                <p14:modId xmlns:p14="http://schemas.microsoft.com/office/powerpoint/2010/main" val="2905199989"/>
              </p:ext>
            </p:extLst>
          </p:nvPr>
        </p:nvGraphicFramePr>
        <p:xfrm>
          <a:off x="965199" y="1461407"/>
          <a:ext cx="7213600" cy="307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933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D7B8F8F-4528-4480-AFA3-A006195F5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50D26-D774-8F00-7F96-AAF8C7010492}"/>
              </a:ext>
            </a:extLst>
          </p:cNvPr>
          <p:cNvSpPr>
            <a:spLocks noGrp="1"/>
          </p:cNvSpPr>
          <p:nvPr>
            <p:ph type="title"/>
          </p:nvPr>
        </p:nvSpPr>
        <p:spPr>
          <a:xfrm>
            <a:off x="965199" y="457200"/>
            <a:ext cx="7648121" cy="824592"/>
          </a:xfrm>
        </p:spPr>
        <p:txBody>
          <a:bodyPr>
            <a:noAutofit/>
          </a:bodyPr>
          <a:lstStyle/>
          <a:p>
            <a:pPr algn="ctr">
              <a:lnSpc>
                <a:spcPct val="90000"/>
              </a:lnSpc>
            </a:pPr>
            <a:r>
              <a:rPr lang="en-US" sz="3200" b="1"/>
              <a:t>A Fountain of Community Resources Through the Radio</a:t>
            </a:r>
            <a:endParaRPr lang="es-US" sz="3200" b="1"/>
          </a:p>
        </p:txBody>
      </p:sp>
      <p:sp>
        <p:nvSpPr>
          <p:cNvPr id="33" name="Isosceles Triangle 32">
            <a:extLst>
              <a:ext uri="{FF2B5EF4-FFF2-40B4-BE49-F238E27FC236}">
                <a16:creationId xmlns:a16="http://schemas.microsoft.com/office/drawing/2014/main" id="{4F8B2185-AE38-43EA-9FA9-E5378AD7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0D36BD5A-BF22-48CD-8A55-28B19177C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3009900"/>
            <a:ext cx="336550"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568402B-118F-A29F-7ADC-C4E8F1048827}"/>
              </a:ext>
            </a:extLst>
          </p:cNvPr>
          <p:cNvGrpSpPr/>
          <p:nvPr/>
        </p:nvGrpSpPr>
        <p:grpSpPr>
          <a:xfrm>
            <a:off x="965199" y="2226911"/>
            <a:ext cx="7213602" cy="1539105"/>
            <a:chOff x="1078410" y="2925071"/>
            <a:chExt cx="10123668" cy="2160001"/>
          </a:xfrm>
        </p:grpSpPr>
        <p:sp>
          <p:nvSpPr>
            <p:cNvPr id="5" name="Oval 4">
              <a:extLst>
                <a:ext uri="{FF2B5EF4-FFF2-40B4-BE49-F238E27FC236}">
                  <a16:creationId xmlns:a16="http://schemas.microsoft.com/office/drawing/2014/main" id="{DCA4CB31-9F8D-6F88-5157-55DFE32B5178}"/>
                </a:ext>
              </a:extLst>
            </p:cNvPr>
            <p:cNvSpPr/>
            <p:nvPr/>
          </p:nvSpPr>
          <p:spPr>
            <a:xfrm>
              <a:off x="1317000" y="2925071"/>
              <a:ext cx="1098000" cy="1098000"/>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3A6E0423-3BFC-8E09-AD1E-0F900DF71772}"/>
                </a:ext>
              </a:extLst>
            </p:cNvPr>
            <p:cNvSpPr/>
            <p:nvPr/>
          </p:nvSpPr>
          <p:spPr>
            <a:xfrm>
              <a:off x="9402078" y="4325745"/>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rmAutofit/>
            </a:bodyPr>
            <a:lstStyle/>
            <a:p>
              <a:pPr algn="ctr" defTabSz="475060">
                <a:lnSpc>
                  <a:spcPct val="90000"/>
                </a:lnSpc>
                <a:spcBef>
                  <a:spcPct val="0"/>
                </a:spcBef>
                <a:spcAft>
                  <a:spcPct val="35000"/>
                </a:spcAft>
                <a:defRPr cap="all"/>
              </a:pPr>
              <a:r>
                <a:rPr lang="en-US" sz="1425" b="1" kern="1200" cap="all">
                  <a:solidFill>
                    <a:schemeClr val="tx1">
                      <a:hueOff val="0"/>
                      <a:satOff val="0"/>
                      <a:lumOff val="0"/>
                      <a:alphaOff val="0"/>
                    </a:schemeClr>
                  </a:solidFill>
                  <a:latin typeface="+mn-lt"/>
                  <a:ea typeface="+mn-ea"/>
                  <a:cs typeface="+mn-cs"/>
                </a:rPr>
                <a:t>Legal</a:t>
              </a:r>
              <a:endParaRPr lang="en-US" sz="3750" b="1" kern="1200"/>
            </a:p>
          </p:txBody>
        </p:sp>
        <p:sp>
          <p:nvSpPr>
            <p:cNvPr id="9" name="Oval 8">
              <a:extLst>
                <a:ext uri="{FF2B5EF4-FFF2-40B4-BE49-F238E27FC236}">
                  <a16:creationId xmlns:a16="http://schemas.microsoft.com/office/drawing/2014/main" id="{5137CAFA-AD2F-F473-1899-70D2777B9F48}"/>
                </a:ext>
              </a:extLst>
            </p:cNvPr>
            <p:cNvSpPr/>
            <p:nvPr/>
          </p:nvSpPr>
          <p:spPr>
            <a:xfrm>
              <a:off x="3432000" y="2925071"/>
              <a:ext cx="1098000" cy="1098000"/>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descr="IV">
              <a:extLst>
                <a:ext uri="{FF2B5EF4-FFF2-40B4-BE49-F238E27FC236}">
                  <a16:creationId xmlns:a16="http://schemas.microsoft.com/office/drawing/2014/main" id="{A8E23F26-9107-0ECF-A81B-600880062C4E}"/>
                </a:ext>
              </a:extLst>
            </p:cNvPr>
            <p:cNvSpPr/>
            <p:nvPr/>
          </p:nvSpPr>
          <p:spPr>
            <a:xfrm>
              <a:off x="3666000" y="3159072"/>
              <a:ext cx="630000" cy="63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3ABF77EA-44F8-B8F9-848E-732F579DE916}"/>
                </a:ext>
              </a:extLst>
            </p:cNvPr>
            <p:cNvSpPr/>
            <p:nvPr/>
          </p:nvSpPr>
          <p:spPr>
            <a:xfrm>
              <a:off x="3081000" y="4365072"/>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rmAutofit/>
            </a:bodyPr>
            <a:lstStyle/>
            <a:p>
              <a:pPr algn="ctr" defTabSz="475060">
                <a:lnSpc>
                  <a:spcPct val="90000"/>
                </a:lnSpc>
                <a:spcBef>
                  <a:spcPct val="0"/>
                </a:spcBef>
                <a:spcAft>
                  <a:spcPct val="35000"/>
                </a:spcAft>
                <a:defRPr cap="all"/>
              </a:pPr>
              <a:r>
                <a:rPr lang="en-US" sz="1425" b="1" kern="1200" cap="all">
                  <a:solidFill>
                    <a:schemeClr val="tx1">
                      <a:hueOff val="0"/>
                      <a:satOff val="0"/>
                      <a:lumOff val="0"/>
                      <a:alphaOff val="0"/>
                    </a:schemeClr>
                  </a:solidFill>
                  <a:latin typeface="+mn-lt"/>
                  <a:ea typeface="+mn-ea"/>
                  <a:cs typeface="+mn-cs"/>
                </a:rPr>
                <a:t>Health</a:t>
              </a:r>
              <a:endParaRPr lang="en-US" sz="1500" b="1" kern="1200"/>
            </a:p>
          </p:txBody>
        </p:sp>
        <p:sp>
          <p:nvSpPr>
            <p:cNvPr id="15" name="Oval 14">
              <a:extLst>
                <a:ext uri="{FF2B5EF4-FFF2-40B4-BE49-F238E27FC236}">
                  <a16:creationId xmlns:a16="http://schemas.microsoft.com/office/drawing/2014/main" id="{F87AB735-DCDB-EB87-7DB6-D301D58FB177}"/>
                </a:ext>
              </a:extLst>
            </p:cNvPr>
            <p:cNvSpPr/>
            <p:nvPr/>
          </p:nvSpPr>
          <p:spPr>
            <a:xfrm>
              <a:off x="5547000" y="2925071"/>
              <a:ext cx="1098000" cy="1098000"/>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descr="House">
              <a:extLst>
                <a:ext uri="{FF2B5EF4-FFF2-40B4-BE49-F238E27FC236}">
                  <a16:creationId xmlns:a16="http://schemas.microsoft.com/office/drawing/2014/main" id="{87DCF9F1-B809-11B6-56C2-65CB5E7FA76F}"/>
                </a:ext>
              </a:extLst>
            </p:cNvPr>
            <p:cNvSpPr/>
            <p:nvPr/>
          </p:nvSpPr>
          <p:spPr>
            <a:xfrm>
              <a:off x="5781000" y="3159072"/>
              <a:ext cx="630000" cy="63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E1ED3D8C-0B30-DB76-39F9-F2501713077D}"/>
                </a:ext>
              </a:extLst>
            </p:cNvPr>
            <p:cNvSpPr/>
            <p:nvPr/>
          </p:nvSpPr>
          <p:spPr>
            <a:xfrm>
              <a:off x="5196000" y="4365072"/>
              <a:ext cx="2281187"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75060">
                <a:lnSpc>
                  <a:spcPct val="90000"/>
                </a:lnSpc>
                <a:spcBef>
                  <a:spcPct val="0"/>
                </a:spcBef>
                <a:spcAft>
                  <a:spcPct val="35000"/>
                </a:spcAft>
                <a:defRPr cap="all"/>
              </a:pPr>
              <a:r>
                <a:rPr lang="en-US" sz="1425" b="1" kern="1200" cap="all">
                  <a:solidFill>
                    <a:schemeClr val="tx1">
                      <a:hueOff val="0"/>
                      <a:satOff val="0"/>
                      <a:lumOff val="0"/>
                      <a:alphaOff val="0"/>
                    </a:schemeClr>
                  </a:solidFill>
                  <a:latin typeface="+mn-lt"/>
                  <a:ea typeface="+mn-ea"/>
                  <a:cs typeface="+mn-cs"/>
                </a:rPr>
                <a:t>Housing support/  Assistance </a:t>
              </a:r>
              <a:endParaRPr lang="en-US" sz="1500" b="1" kern="1200"/>
            </a:p>
          </p:txBody>
        </p:sp>
        <p:sp>
          <p:nvSpPr>
            <p:cNvPr id="19" name="Oval 18">
              <a:extLst>
                <a:ext uri="{FF2B5EF4-FFF2-40B4-BE49-F238E27FC236}">
                  <a16:creationId xmlns:a16="http://schemas.microsoft.com/office/drawing/2014/main" id="{D4B6ACA5-57EE-2053-0D02-206F29644D0E}"/>
                </a:ext>
              </a:extLst>
            </p:cNvPr>
            <p:cNvSpPr/>
            <p:nvPr/>
          </p:nvSpPr>
          <p:spPr>
            <a:xfrm>
              <a:off x="7776884" y="2925071"/>
              <a:ext cx="1098000" cy="1098000"/>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Medical">
              <a:extLst>
                <a:ext uri="{FF2B5EF4-FFF2-40B4-BE49-F238E27FC236}">
                  <a16:creationId xmlns:a16="http://schemas.microsoft.com/office/drawing/2014/main" id="{83F62893-34D3-189C-FFF5-355ECADAEAEE}"/>
                </a:ext>
              </a:extLst>
            </p:cNvPr>
            <p:cNvSpPr/>
            <p:nvPr/>
          </p:nvSpPr>
          <p:spPr>
            <a:xfrm>
              <a:off x="7932001" y="3114001"/>
              <a:ext cx="630000" cy="63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5AA3CCD3-B81C-4845-CBC3-E011993307DB}"/>
                </a:ext>
              </a:extLst>
            </p:cNvPr>
            <p:cNvSpPr/>
            <p:nvPr/>
          </p:nvSpPr>
          <p:spPr>
            <a:xfrm>
              <a:off x="7539633" y="4319169"/>
              <a:ext cx="1799999"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rmAutofit/>
            </a:bodyPr>
            <a:lstStyle/>
            <a:p>
              <a:pPr algn="ctr" defTabSz="475060">
                <a:lnSpc>
                  <a:spcPct val="90000"/>
                </a:lnSpc>
                <a:spcBef>
                  <a:spcPct val="0"/>
                </a:spcBef>
                <a:spcAft>
                  <a:spcPct val="35000"/>
                </a:spcAft>
                <a:defRPr cap="all"/>
              </a:pPr>
              <a:r>
                <a:rPr lang="en-US" sz="1425" b="1" kern="1200" cap="all">
                  <a:solidFill>
                    <a:schemeClr val="tx1">
                      <a:hueOff val="0"/>
                      <a:satOff val="0"/>
                      <a:lumOff val="0"/>
                      <a:alphaOff val="0"/>
                    </a:schemeClr>
                  </a:solidFill>
                  <a:latin typeface="+mn-lt"/>
                  <a:ea typeface="+mn-ea"/>
                  <a:cs typeface="+mn-cs"/>
                </a:rPr>
                <a:t>Emergency </a:t>
              </a:r>
              <a:endParaRPr lang="en-US" sz="1500" b="1" kern="1200"/>
            </a:p>
          </p:txBody>
        </p:sp>
        <p:sp>
          <p:nvSpPr>
            <p:cNvPr id="24" name="Oval 23">
              <a:extLst>
                <a:ext uri="{FF2B5EF4-FFF2-40B4-BE49-F238E27FC236}">
                  <a16:creationId xmlns:a16="http://schemas.microsoft.com/office/drawing/2014/main" id="{F3730435-539E-AF7F-0E84-BFE2A70FE3B2}"/>
                </a:ext>
              </a:extLst>
            </p:cNvPr>
            <p:cNvSpPr/>
            <p:nvPr/>
          </p:nvSpPr>
          <p:spPr>
            <a:xfrm>
              <a:off x="9891884" y="2925071"/>
              <a:ext cx="1098000" cy="1098000"/>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s-US" sz="1050"/>
            </a:p>
          </p:txBody>
        </p:sp>
        <p:sp>
          <p:nvSpPr>
            <p:cNvPr id="25" name="Rectangle 24" descr="Books">
              <a:extLst>
                <a:ext uri="{FF2B5EF4-FFF2-40B4-BE49-F238E27FC236}">
                  <a16:creationId xmlns:a16="http://schemas.microsoft.com/office/drawing/2014/main" id="{F5F6BC2E-B674-42D1-2FD8-06EB0A9443E6}"/>
                </a:ext>
              </a:extLst>
            </p:cNvPr>
            <p:cNvSpPr/>
            <p:nvPr/>
          </p:nvSpPr>
          <p:spPr>
            <a:xfrm>
              <a:off x="1551000" y="3111543"/>
              <a:ext cx="630000" cy="63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B9040776-B7C0-8010-478C-AC2047F2B537}"/>
                </a:ext>
              </a:extLst>
            </p:cNvPr>
            <p:cNvSpPr/>
            <p:nvPr/>
          </p:nvSpPr>
          <p:spPr>
            <a:xfrm>
              <a:off x="1078410" y="4286412"/>
              <a:ext cx="1800000" cy="72000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rmAutofit/>
            </a:bodyPr>
            <a:lstStyle/>
            <a:p>
              <a:pPr algn="ctr" defTabSz="475060">
                <a:lnSpc>
                  <a:spcPct val="90000"/>
                </a:lnSpc>
                <a:spcBef>
                  <a:spcPct val="0"/>
                </a:spcBef>
                <a:spcAft>
                  <a:spcPct val="35000"/>
                </a:spcAft>
                <a:defRPr cap="all"/>
              </a:pPr>
              <a:r>
                <a:rPr lang="en-US" sz="1425" b="1" kern="1200" cap="all">
                  <a:solidFill>
                    <a:schemeClr val="tx1">
                      <a:hueOff val="0"/>
                      <a:satOff val="0"/>
                      <a:lumOff val="0"/>
                      <a:alphaOff val="0"/>
                    </a:schemeClr>
                  </a:solidFill>
                  <a:latin typeface="+mn-lt"/>
                  <a:ea typeface="+mn-ea"/>
                  <a:cs typeface="+mn-cs"/>
                </a:rPr>
                <a:t>Educational services </a:t>
              </a:r>
              <a:endParaRPr lang="en-US" sz="1500" b="1" kern="1200"/>
            </a:p>
          </p:txBody>
        </p:sp>
        <p:sp>
          <p:nvSpPr>
            <p:cNvPr id="6" name="Rectangle 5" descr="Contract">
              <a:extLst>
                <a:ext uri="{FF2B5EF4-FFF2-40B4-BE49-F238E27FC236}">
                  <a16:creationId xmlns:a16="http://schemas.microsoft.com/office/drawing/2014/main" id="{5439EFB3-00CD-B790-BBBF-1B9B9C4A6363}"/>
                </a:ext>
              </a:extLst>
            </p:cNvPr>
            <p:cNvSpPr/>
            <p:nvPr/>
          </p:nvSpPr>
          <p:spPr>
            <a:xfrm>
              <a:off x="10125884" y="3159072"/>
              <a:ext cx="630000" cy="6300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88670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3"/>
        <p:cNvGrpSpPr/>
        <p:nvPr/>
      </p:nvGrpSpPr>
      <p:grpSpPr>
        <a:xfrm>
          <a:off x="0" y="0"/>
          <a:ext cx="0" cy="0"/>
          <a:chOff x="0" y="0"/>
          <a:chExt cx="0" cy="0"/>
        </a:xfrm>
      </p:grpSpPr>
      <p:grpSp>
        <p:nvGrpSpPr>
          <p:cNvPr id="212" name="Group 211">
            <a:extLst>
              <a:ext uri="{FF2B5EF4-FFF2-40B4-BE49-F238E27FC236}">
                <a16:creationId xmlns:a16="http://schemas.microsoft.com/office/drawing/2014/main" id="{3B5F493B-F305-4DFA-9FB9-B825A9046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13" name="Straight Connector 212">
              <a:extLst>
                <a:ext uri="{FF2B5EF4-FFF2-40B4-BE49-F238E27FC236}">
                  <a16:creationId xmlns:a16="http://schemas.microsoft.com/office/drawing/2014/main" id="{585DFDA5-7625-46E6-99C6-A911D5DFA8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D9660905-B13B-4ECD-8ADE-3A13D17647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5" name="Rectangle 23">
              <a:extLst>
                <a:ext uri="{FF2B5EF4-FFF2-40B4-BE49-F238E27FC236}">
                  <a16:creationId xmlns:a16="http://schemas.microsoft.com/office/drawing/2014/main" id="{FF2C9E51-E78E-4659-BA2D-C47960570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6" name="Rectangle 25">
              <a:extLst>
                <a:ext uri="{FF2B5EF4-FFF2-40B4-BE49-F238E27FC236}">
                  <a16:creationId xmlns:a16="http://schemas.microsoft.com/office/drawing/2014/main" id="{6E97D5DD-3695-4B05-B0B8-4B67FD41A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7" name="Isosceles Triangle 216">
              <a:extLst>
                <a:ext uri="{FF2B5EF4-FFF2-40B4-BE49-F238E27FC236}">
                  <a16:creationId xmlns:a16="http://schemas.microsoft.com/office/drawing/2014/main" id="{A7B13870-CF17-4947-B3B5-6B9A3B238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8" name="Rectangle 27">
              <a:extLst>
                <a:ext uri="{FF2B5EF4-FFF2-40B4-BE49-F238E27FC236}">
                  <a16:creationId xmlns:a16="http://schemas.microsoft.com/office/drawing/2014/main" id="{A871D050-5DF8-4964-91A5-B30D814568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9" name="Rectangle 28">
              <a:extLst>
                <a:ext uri="{FF2B5EF4-FFF2-40B4-BE49-F238E27FC236}">
                  <a16:creationId xmlns:a16="http://schemas.microsoft.com/office/drawing/2014/main" id="{F9644814-1444-4752-8C09-3A073335B2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0" name="Rectangle 29">
              <a:extLst>
                <a:ext uri="{FF2B5EF4-FFF2-40B4-BE49-F238E27FC236}">
                  <a16:creationId xmlns:a16="http://schemas.microsoft.com/office/drawing/2014/main" id="{36E11271-B112-4DBF-BDB4-42C25EBBB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1" name="Isosceles Triangle 220">
              <a:extLst>
                <a:ext uri="{FF2B5EF4-FFF2-40B4-BE49-F238E27FC236}">
                  <a16:creationId xmlns:a16="http://schemas.microsoft.com/office/drawing/2014/main" id="{156BA566-2CE1-4884-A8B8-45961D526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2" name="Isosceles Triangle 221">
              <a:extLst>
                <a:ext uri="{FF2B5EF4-FFF2-40B4-BE49-F238E27FC236}">
                  <a16:creationId xmlns:a16="http://schemas.microsoft.com/office/drawing/2014/main" id="{F5B455AB-A17D-4346-B8FA-89B4914C6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4" name="Rectangle 223">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Google Shape;184;p21"/>
          <p:cNvSpPr txBox="1">
            <a:spLocks noGrp="1"/>
          </p:cNvSpPr>
          <p:nvPr>
            <p:ph type="ctrTitle"/>
          </p:nvPr>
        </p:nvSpPr>
        <p:spPr>
          <a:xfrm>
            <a:off x="742326" y="457200"/>
            <a:ext cx="4123770" cy="990600"/>
          </a:xfrm>
          <a:prstGeom prst="rect">
            <a:avLst/>
          </a:prstGeom>
        </p:spPr>
        <p:txBody>
          <a:bodyPr spcFirstLastPara="1" vert="horz" lIns="91440" tIns="45720" rIns="91440" bIns="45720" rtlCol="0" anchor="ctr" anchorCtr="0">
            <a:normAutofit/>
          </a:bodyPr>
          <a:lstStyle/>
          <a:p>
            <a:pPr marL="0" lvl="0" indent="0" algn="l" defTabSz="457200">
              <a:spcAft>
                <a:spcPts val="0"/>
              </a:spcAft>
            </a:pPr>
            <a:r>
              <a:rPr lang="en-US" sz="3600"/>
              <a:t>Public Radio</a:t>
            </a:r>
          </a:p>
        </p:txBody>
      </p:sp>
      <p:sp>
        <p:nvSpPr>
          <p:cNvPr id="226" name="Isosceles Triangle 225">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rgbClr val="39625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5" name="Google Shape;185;p21"/>
          <p:cNvSpPr txBox="1">
            <a:spLocks noGrp="1"/>
          </p:cNvSpPr>
          <p:nvPr>
            <p:ph type="subTitle" idx="1"/>
          </p:nvPr>
        </p:nvSpPr>
        <p:spPr>
          <a:xfrm>
            <a:off x="742327" y="1620441"/>
            <a:ext cx="4162299" cy="2910580"/>
          </a:xfrm>
          <a:prstGeom prst="rect">
            <a:avLst/>
          </a:prstGeom>
        </p:spPr>
        <p:txBody>
          <a:bodyPr spcFirstLastPara="1" vert="horz" lIns="91440" tIns="45720" rIns="91440" bIns="45720" rtlCol="0" anchorCtr="0">
            <a:normAutofit/>
          </a:bodyPr>
          <a:lstStyle/>
          <a:p>
            <a:pPr marL="635000" lvl="0" indent="-309562" algn="l" defTabSz="457200">
              <a:spcBef>
                <a:spcPts val="1000"/>
              </a:spcBef>
              <a:buFont typeface="Wingdings 3" charset="2"/>
              <a:buChar char=""/>
            </a:pPr>
            <a:r>
              <a:rPr lang="en-US" sz="1200">
                <a:solidFill>
                  <a:schemeClr val="tx1">
                    <a:lumMod val="75000"/>
                    <a:lumOff val="25000"/>
                  </a:schemeClr>
                </a:solidFill>
              </a:rPr>
              <a:t>Amanecer Ranchero</a:t>
            </a:r>
          </a:p>
          <a:p>
            <a:pPr marL="635000" lvl="0" indent="-309562" algn="l" defTabSz="457200">
              <a:spcBef>
                <a:spcPts val="1000"/>
              </a:spcBef>
              <a:buFont typeface="Wingdings 3" charset="2"/>
              <a:buChar char=""/>
            </a:pPr>
            <a:r>
              <a:rPr lang="en-US" sz="1200">
                <a:solidFill>
                  <a:schemeClr val="tx1">
                    <a:lumMod val="75000"/>
                    <a:lumOff val="25000"/>
                  </a:schemeClr>
                </a:solidFill>
              </a:rPr>
              <a:t>Live Morning News</a:t>
            </a:r>
          </a:p>
          <a:p>
            <a:pPr marL="635000" lvl="0" indent="-309562" algn="l" defTabSz="457200">
              <a:spcBef>
                <a:spcPts val="1000"/>
              </a:spcBef>
              <a:buFont typeface="Wingdings 3" charset="2"/>
              <a:buChar char=""/>
            </a:pPr>
            <a:r>
              <a:rPr lang="en-US" sz="1200">
                <a:solidFill>
                  <a:schemeClr val="tx1">
                    <a:lumMod val="75000"/>
                    <a:lumOff val="25000"/>
                  </a:schemeClr>
                </a:solidFill>
              </a:rPr>
              <a:t>Oportunidades de empleo/ Job opportunities​</a:t>
            </a:r>
          </a:p>
          <a:p>
            <a:pPr marL="635000" lvl="0" indent="-309562" algn="l" defTabSz="457200">
              <a:spcBef>
                <a:spcPts val="1000"/>
              </a:spcBef>
              <a:buFont typeface="Wingdings 3" charset="2"/>
              <a:buChar char=""/>
            </a:pPr>
            <a:r>
              <a:rPr lang="en-US" sz="1200">
                <a:solidFill>
                  <a:schemeClr val="tx1">
                    <a:lumMod val="75000"/>
                    <a:lumOff val="25000"/>
                  </a:schemeClr>
                </a:solidFill>
              </a:rPr>
              <a:t>El Jardin de los niños/ The children’s garden​</a:t>
            </a:r>
          </a:p>
          <a:p>
            <a:pPr marL="635000" lvl="0" indent="-309562" algn="l" defTabSz="457200">
              <a:spcBef>
                <a:spcPts val="1000"/>
              </a:spcBef>
              <a:buFont typeface="Wingdings 3" charset="2"/>
              <a:buChar char=""/>
            </a:pPr>
            <a:r>
              <a:rPr lang="en-US" sz="1200">
                <a:solidFill>
                  <a:schemeClr val="tx1">
                    <a:lumMod val="75000"/>
                    <a:lumOff val="25000"/>
                  </a:schemeClr>
                </a:solidFill>
              </a:rPr>
              <a:t>Cambalache/ Swap Meet​</a:t>
            </a:r>
          </a:p>
          <a:p>
            <a:pPr marL="635000" lvl="0" indent="-309562" algn="l" defTabSz="457200">
              <a:spcBef>
                <a:spcPts val="1000"/>
              </a:spcBef>
              <a:buFont typeface="Wingdings 3" charset="2"/>
              <a:buChar char=""/>
            </a:pPr>
            <a:r>
              <a:rPr lang="en-US" sz="1200">
                <a:solidFill>
                  <a:schemeClr val="tx1">
                    <a:lumMod val="75000"/>
                    <a:lumOff val="25000"/>
                  </a:schemeClr>
                </a:solidFill>
              </a:rPr>
              <a:t>Aqui y Alla/ Here and There​</a:t>
            </a:r>
          </a:p>
          <a:p>
            <a:pPr marL="635000" lvl="0" indent="-309562" algn="l" defTabSz="457200">
              <a:spcBef>
                <a:spcPts val="1000"/>
              </a:spcBef>
              <a:buFont typeface="Wingdings 3" charset="2"/>
              <a:buChar char=""/>
            </a:pPr>
            <a:r>
              <a:rPr lang="en-US" sz="1200">
                <a:solidFill>
                  <a:schemeClr val="tx1">
                    <a:lumMod val="75000"/>
                    <a:lumOff val="25000"/>
                  </a:schemeClr>
                </a:solidFill>
              </a:rPr>
              <a:t>Temas de Opioides/ Opioids topics​</a:t>
            </a:r>
          </a:p>
          <a:p>
            <a:pPr marL="635000" lvl="0" indent="-309562" algn="l" defTabSz="457200">
              <a:spcBef>
                <a:spcPts val="1000"/>
              </a:spcBef>
              <a:buFont typeface="Wingdings 3" charset="2"/>
              <a:buChar char=""/>
            </a:pPr>
            <a:r>
              <a:rPr lang="en-US" sz="1200">
                <a:solidFill>
                  <a:schemeClr val="tx1">
                    <a:lumMod val="75000"/>
                    <a:lumOff val="25000"/>
                  </a:schemeClr>
                </a:solidFill>
              </a:rPr>
              <a:t>Temas del Covid-19/ Covid-19 topics​</a:t>
            </a:r>
          </a:p>
          <a:p>
            <a:pPr marL="635000" lvl="0" indent="-309562" algn="l" defTabSz="457200">
              <a:spcBef>
                <a:spcPts val="1000"/>
              </a:spcBef>
              <a:buFont typeface="Wingdings 3" charset="2"/>
              <a:buChar char=""/>
            </a:pPr>
            <a:r>
              <a:rPr lang="en-US" sz="1200">
                <a:solidFill>
                  <a:schemeClr val="tx1">
                    <a:lumMod val="75000"/>
                    <a:lumOff val="25000"/>
                  </a:schemeClr>
                </a:solidFill>
              </a:rPr>
              <a:t> Saludos musicales/ Musical greetings</a:t>
            </a:r>
          </a:p>
          <a:p>
            <a:pPr marL="0" lvl="0" indent="0" algn="l" defTabSz="457200">
              <a:spcBef>
                <a:spcPts val="1000"/>
              </a:spcBef>
              <a:buFont typeface="Wingdings 3" charset="2"/>
              <a:buChar char=""/>
            </a:pPr>
            <a:endParaRPr lang="en-US" sz="1200">
              <a:solidFill>
                <a:schemeClr val="tx1">
                  <a:lumMod val="75000"/>
                  <a:lumOff val="25000"/>
                </a:schemeClr>
              </a:solidFill>
            </a:endParaRPr>
          </a:p>
        </p:txBody>
      </p:sp>
      <p:pic>
        <p:nvPicPr>
          <p:cNvPr id="188" name="Google Shape;188;p21"/>
          <p:cNvPicPr preferRelativeResize="0"/>
          <p:nvPr/>
        </p:nvPicPr>
        <p:blipFill rotWithShape="1">
          <a:blip r:embed="rId3"/>
          <a:srcRect t="1930" r="6" b="6"/>
          <a:stretch/>
        </p:blipFill>
        <p:spPr>
          <a:xfrm>
            <a:off x="5648611" y="10"/>
            <a:ext cx="3493006" cy="2586308"/>
          </a:xfrm>
          <a:prstGeom prst="rect">
            <a:avLst/>
          </a:prstGeom>
          <a:noFill/>
        </p:spPr>
      </p:pic>
      <p:pic>
        <p:nvPicPr>
          <p:cNvPr id="186" name="Google Shape;186;p21"/>
          <p:cNvPicPr preferRelativeResize="0"/>
          <p:nvPr/>
        </p:nvPicPr>
        <p:blipFill rotWithShape="1">
          <a:blip r:embed="rId4"/>
          <a:srcRect l="27984" r="11234" b="-2"/>
          <a:stretch/>
        </p:blipFill>
        <p:spPr>
          <a:xfrm>
            <a:off x="5646231" y="2578104"/>
            <a:ext cx="3493005" cy="2571747"/>
          </a:xfrm>
          <a:prstGeom prst="rect">
            <a:avLst/>
          </a:prstGeom>
          <a:noFill/>
        </p:spPr>
      </p:pic>
      <p:sp>
        <p:nvSpPr>
          <p:cNvPr id="187" name="Google Shape;187;p21"/>
          <p:cNvSpPr txBox="1"/>
          <p:nvPr/>
        </p:nvSpPr>
        <p:spPr>
          <a:xfrm>
            <a:off x="4064971" y="919371"/>
            <a:ext cx="1604400" cy="129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600"/>
              </a:spcAft>
              <a:buNone/>
            </a:pPr>
            <a:r>
              <a:rPr lang="en"/>
              <a:t> </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0"/>
            <a:ext cx="913923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3DE71-0D77-AE46-49F0-D14E26F3A1D1}"/>
              </a:ext>
            </a:extLst>
          </p:cNvPr>
          <p:cNvSpPr>
            <a:spLocks noGrp="1"/>
          </p:cNvSpPr>
          <p:nvPr>
            <p:ph type="title"/>
          </p:nvPr>
        </p:nvSpPr>
        <p:spPr>
          <a:xfrm>
            <a:off x="742326" y="457200"/>
            <a:ext cx="4123770" cy="990600"/>
          </a:xfrm>
        </p:spPr>
        <p:txBody>
          <a:bodyPr anchor="ctr">
            <a:normAutofit/>
          </a:bodyPr>
          <a:lstStyle/>
          <a:p>
            <a:r>
              <a:rPr lang="en-US" b="1" dirty="0"/>
              <a:t>Radio Outreach productions</a:t>
            </a:r>
          </a:p>
        </p:txBody>
      </p:sp>
      <p:sp>
        <p:nvSpPr>
          <p:cNvPr id="14" name="Isosceles Triangle 13">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4249615"/>
          </a:xfrm>
          <a:prstGeom prst="triangle">
            <a:avLst>
              <a:gd name="adj" fmla="val 100000"/>
            </a:avLst>
          </a:prstGeom>
          <a:solidFill>
            <a:srgbClr val="3A485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59539C5-3444-C33B-0232-E67467D3D670}"/>
              </a:ext>
            </a:extLst>
          </p:cNvPr>
          <p:cNvSpPr>
            <a:spLocks noGrp="1"/>
          </p:cNvSpPr>
          <p:nvPr>
            <p:ph idx="1"/>
          </p:nvPr>
        </p:nvSpPr>
        <p:spPr>
          <a:xfrm>
            <a:off x="742327" y="1620441"/>
            <a:ext cx="4162299" cy="2910580"/>
          </a:xfrm>
        </p:spPr>
        <p:txBody>
          <a:bodyPr vert="horz" lIns="91440" tIns="45720" rIns="91440" bIns="45720" rtlCol="0" anchor="t">
            <a:normAutofit/>
          </a:bodyPr>
          <a:lstStyle/>
          <a:p>
            <a:pPr marL="556895" lvl="1" indent="-213995"/>
            <a:r>
              <a:rPr lang="en-US" sz="1600"/>
              <a:t>Informational Capsules</a:t>
            </a:r>
          </a:p>
          <a:p>
            <a:pPr marL="556895" lvl="1" indent="-213995"/>
            <a:r>
              <a:rPr lang="en-US" sz="1600"/>
              <a:t>News Segments</a:t>
            </a:r>
          </a:p>
          <a:p>
            <a:pPr marL="556895" lvl="1" indent="-213995"/>
            <a:r>
              <a:rPr lang="en-US" sz="1600"/>
              <a:t>Radio Novelas</a:t>
            </a:r>
          </a:p>
          <a:p>
            <a:pPr marL="556895" lvl="1" indent="-213995"/>
            <a:r>
              <a:rPr lang="en-US" sz="1600"/>
              <a:t>PSA’s</a:t>
            </a:r>
          </a:p>
          <a:p>
            <a:pPr marL="556895" lvl="1" indent="-213995"/>
            <a:r>
              <a:rPr lang="en-US" sz="1600"/>
              <a:t>Live radio interventions </a:t>
            </a:r>
          </a:p>
          <a:p>
            <a:pPr marL="556895" lvl="1" indent="-213995"/>
            <a:r>
              <a:rPr lang="en-US" sz="1600"/>
              <a:t>One Hour Public Affairs Programs</a:t>
            </a:r>
          </a:p>
          <a:p>
            <a:pPr marL="556895" lvl="1" indent="-213995"/>
            <a:r>
              <a:rPr lang="en-US" sz="1600"/>
              <a:t>5 to 10 minutes interviews</a:t>
            </a:r>
          </a:p>
          <a:p>
            <a:pPr marL="556895" lvl="1" indent="-213995"/>
            <a:endParaRPr lang="en-US"/>
          </a:p>
          <a:p>
            <a:pPr marL="556895" lvl="1" indent="-213995"/>
            <a:endParaRPr lang="en-US"/>
          </a:p>
        </p:txBody>
      </p:sp>
      <p:pic>
        <p:nvPicPr>
          <p:cNvPr id="5" name="Picture 4" descr="A group of people in a room&#10;&#10;Description automatically generated">
            <a:extLst>
              <a:ext uri="{FF2B5EF4-FFF2-40B4-BE49-F238E27FC236}">
                <a16:creationId xmlns:a16="http://schemas.microsoft.com/office/drawing/2014/main" id="{2F0AA2AD-24F1-0507-2B07-214A6AB63126}"/>
              </a:ext>
            </a:extLst>
          </p:cNvPr>
          <p:cNvPicPr>
            <a:picLocks noChangeAspect="1"/>
          </p:cNvPicPr>
          <p:nvPr/>
        </p:nvPicPr>
        <p:blipFill rotWithShape="1">
          <a:blip r:embed="rId3"/>
          <a:srcRect t="1277" r="6" b="6"/>
          <a:stretch/>
        </p:blipFill>
        <p:spPr>
          <a:xfrm>
            <a:off x="5648611" y="10"/>
            <a:ext cx="3493006" cy="2586308"/>
          </a:xfrm>
          <a:prstGeom prst="rect">
            <a:avLst/>
          </a:prstGeom>
        </p:spPr>
      </p:pic>
      <p:pic>
        <p:nvPicPr>
          <p:cNvPr id="7" name="Picture 6" descr="A picture containing text, person, indoor&#10;&#10;Description automatically generated">
            <a:extLst>
              <a:ext uri="{FF2B5EF4-FFF2-40B4-BE49-F238E27FC236}">
                <a16:creationId xmlns:a16="http://schemas.microsoft.com/office/drawing/2014/main" id="{E5DEF401-E18D-9F89-6DD0-BCFEC3D7FF6B}"/>
              </a:ext>
            </a:extLst>
          </p:cNvPr>
          <p:cNvPicPr>
            <a:picLocks noChangeAspect="1"/>
          </p:cNvPicPr>
          <p:nvPr/>
        </p:nvPicPr>
        <p:blipFill rotWithShape="1">
          <a:blip r:embed="rId4"/>
          <a:srcRect l="20280" r="8410" b="-3"/>
          <a:stretch/>
        </p:blipFill>
        <p:spPr>
          <a:xfrm>
            <a:off x="5646231" y="2578104"/>
            <a:ext cx="3493005" cy="2571747"/>
          </a:xfrm>
          <a:prstGeom prst="rect">
            <a:avLst/>
          </a:prstGeom>
        </p:spPr>
      </p:pic>
    </p:spTree>
    <p:extLst>
      <p:ext uri="{BB962C8B-B14F-4D97-AF65-F5344CB8AC3E}">
        <p14:creationId xmlns:p14="http://schemas.microsoft.com/office/powerpoint/2010/main" val="326530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531BC-39AF-A00B-6D91-E9A274DFD859}"/>
              </a:ext>
            </a:extLst>
          </p:cNvPr>
          <p:cNvSpPr>
            <a:spLocks noGrp="1"/>
          </p:cNvSpPr>
          <p:nvPr>
            <p:ph type="title"/>
          </p:nvPr>
        </p:nvSpPr>
        <p:spPr>
          <a:xfrm>
            <a:off x="634741" y="297930"/>
            <a:ext cx="6447501" cy="990600"/>
          </a:xfrm>
        </p:spPr>
        <p:txBody>
          <a:bodyPr>
            <a:normAutofit/>
          </a:bodyPr>
          <a:lstStyle/>
          <a:p>
            <a:r>
              <a:rPr lang="en-US" sz="3200"/>
              <a:t>Opioids Prevention Project</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6549" cy="21336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2863850"/>
            <a:ext cx="3337719" cy="2279650"/>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51435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2761059"/>
            <a:ext cx="3572668" cy="2382441"/>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F0303CB-0A36-812E-52FD-B955D20E1D11}"/>
              </a:ext>
            </a:extLst>
          </p:cNvPr>
          <p:cNvSpPr>
            <a:spLocks noGrp="1"/>
          </p:cNvSpPr>
          <p:nvPr>
            <p:ph idx="1"/>
          </p:nvPr>
        </p:nvSpPr>
        <p:spPr>
          <a:xfrm>
            <a:off x="634741" y="1292532"/>
            <a:ext cx="6353174" cy="2571945"/>
          </a:xfrm>
        </p:spPr>
        <p:txBody>
          <a:bodyPr vert="horz" lIns="91440" tIns="45720" rIns="91440" bIns="45720" rtlCol="0" anchor="t">
            <a:noAutofit/>
          </a:bodyPr>
          <a:lstStyle/>
          <a:p>
            <a:pPr marL="0" indent="0">
              <a:buNone/>
            </a:pPr>
            <a:r>
              <a:rPr lang="en-US" sz="1600" b="1" dirty="0"/>
              <a:t>Goal:</a:t>
            </a:r>
            <a:r>
              <a:rPr lang="en-US" sz="1600" dirty="0"/>
              <a:t> To reach underserved populations who may have limited literacy and who may experience cultural and informational isolation, to address prevention, education, and treatment for opioid users or those at risk for opioid use. </a:t>
            </a:r>
          </a:p>
          <a:p>
            <a:pPr marL="0" indent="0">
              <a:buNone/>
            </a:pPr>
            <a:r>
              <a:rPr lang="en-US" sz="1600" dirty="0"/>
              <a:t>  </a:t>
            </a:r>
          </a:p>
          <a:p>
            <a:r>
              <a:rPr lang="en-US" sz="1600" dirty="0"/>
              <a:t>Create a Radio Media campaign to address opioid overdose on prevention</a:t>
            </a:r>
          </a:p>
          <a:p>
            <a:pPr marL="0" indent="0">
              <a:buNone/>
            </a:pPr>
            <a:endParaRPr lang="en-US" sz="1600" dirty="0"/>
          </a:p>
          <a:p>
            <a:r>
              <a:rPr lang="en-US" sz="1600" dirty="0"/>
              <a:t>Host four workshops on opioid use and prevention</a:t>
            </a:r>
          </a:p>
          <a:p>
            <a:pPr marL="0" indent="0">
              <a:buNone/>
            </a:pPr>
            <a:endParaRPr lang="en-US" sz="1600" dirty="0"/>
          </a:p>
          <a:p>
            <a:r>
              <a:rPr lang="en-US" sz="1600" dirty="0"/>
              <a:t>Host two conferences on opioid use prevention</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51435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1534019"/>
      </p:ext>
    </p:extLst>
  </p:cSld>
  <p:clrMapOvr>
    <a:masterClrMapping/>
  </p:clrMapOvr>
</p:sld>
</file>

<file path=ppt/theme/theme1.xml><?xml version="1.0" encoding="utf-8"?>
<a:theme xmlns:a="http://schemas.openxmlformats.org/drawingml/2006/main" name="Face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2235</Words>
  <Application>Microsoft Office PowerPoint</Application>
  <PresentationFormat>On-screen Show (16:9)</PresentationFormat>
  <Paragraphs>243</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Facet</vt:lpstr>
      <vt:lpstr>Best Practices for Opioid Awareness: Radio and  Outreach Campaigns</vt:lpstr>
      <vt:lpstr>Mission/Vision</vt:lpstr>
      <vt:lpstr>How did it all start?</vt:lpstr>
      <vt:lpstr>KDNA  Audience </vt:lpstr>
      <vt:lpstr>Hispanic/Latinos prefer Radio as a primary media source</vt:lpstr>
      <vt:lpstr>A Fountain of Community Resources Through the Radio</vt:lpstr>
      <vt:lpstr>Public Radio</vt:lpstr>
      <vt:lpstr>Radio Outreach productions</vt:lpstr>
      <vt:lpstr>Opioids Prevention Project</vt:lpstr>
      <vt:lpstr>Eastern Washington Opioids Consortium</vt:lpstr>
      <vt:lpstr>Radio Campaign </vt:lpstr>
      <vt:lpstr>Opioids Outreach</vt:lpstr>
      <vt:lpstr>Print materials</vt:lpstr>
      <vt:lpstr>PowerPoint Presentation</vt:lpstr>
      <vt:lpstr>Translation Process </vt:lpstr>
      <vt:lpstr>Narcan Training</vt:lpstr>
      <vt:lpstr>What is an overdose?</vt:lpstr>
      <vt:lpstr>What is Naloxone/Narcan?</vt:lpstr>
      <vt:lpstr>How does naloxone work? </vt:lpstr>
      <vt:lpstr>How does one use Naloxone on someone?​</vt:lpstr>
      <vt:lpstr>WHERE TO GET NALOXONE​</vt:lpstr>
      <vt:lpstr>Best Practices for Opioid Awareness: Radio and  Outreach Campaigns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 Communities Education Center (NCEC)/ Radio KDNA</dc:title>
  <dc:creator>Elizabeth Torres</dc:creator>
  <cp:lastModifiedBy>Elizabeth Torres</cp:lastModifiedBy>
  <cp:revision>2</cp:revision>
  <dcterms:modified xsi:type="dcterms:W3CDTF">2024-12-04T20:04:42Z</dcterms:modified>
</cp:coreProperties>
</file>